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4780906903452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view3D>
      <c:rotX val="30"/>
      <c:rotY val="207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203514577631271"/>
          <c:w val="1"/>
          <c:h val="0.7083655006419171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rgbClr val="3399FF">
                  <a:alpha val="70000"/>
                </a:srgb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bubble3D val="0"/>
            <c:spPr>
              <a:solidFill>
                <a:schemeClr val="accent2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dLbl>
              <c:idx val="1"/>
              <c:layout>
                <c:manualLayout>
                  <c:x val="1.8967174328668238E-2"/>
                  <c:y val="9.743169218598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E79-4FA8-8ADE-2B743D62186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Προς τη σωστή</c:v>
                </c:pt>
                <c:pt idx="1">
                  <c:v>Ούτε-ούτε (αυθ.)</c:v>
                </c:pt>
                <c:pt idx="2">
                  <c:v>Προς τη λάθος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35.6</c:v>
                </c:pt>
                <c:pt idx="1">
                  <c:v>5.4</c:v>
                </c:pt>
                <c:pt idx="2">
                  <c:v>55.8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6697638377732992E-2"/>
          <c:y val="0.10852581922151183"/>
          <c:w val="0.89999985936864957"/>
          <c:h val="0.10757805350096769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view3D>
      <c:rotX val="30"/>
      <c:rotY val="207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779501316610721E-2"/>
          <c:y val="0.29452267573837221"/>
          <c:w val="0.97322045089223563"/>
          <c:h val="0.6811456348551453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rgbClr val="3399FF">
                  <a:alpha val="70000"/>
                </a:srgb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bubble3D val="0"/>
            <c:spPr>
              <a:solidFill>
                <a:schemeClr val="accent2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Υπέρ των αυτοδύναμων Κυβερνήσεων </c:v>
                </c:pt>
                <c:pt idx="1">
                  <c:v>Υπέρ των Κυβερνήσεων συνεργασίας</c:v>
                </c:pt>
                <c:pt idx="2">
                  <c:v>ΔΓ/ΔΑ (αυθ.)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50.5</c:v>
                </c:pt>
                <c:pt idx="1">
                  <c:v>47.3</c:v>
                </c:pt>
                <c:pt idx="2">
                  <c:v>2.2000000000000002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8.8457119391797533E-4"/>
          <c:y val="0.13574568500828385"/>
          <c:w val="0.99911542880608206"/>
          <c:h val="0.12402914025946747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Υπέρ των αυτοδύναμων Κυβερνήσεων 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8B0-474A-BF28-595332C819BC}"/>
              </c:ext>
            </c:extLst>
          </c:dPt>
          <c:dPt>
            <c:idx val="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98B0-474A-BF28-595332C819BC}"/>
              </c:ext>
            </c:extLst>
          </c:dPt>
          <c:dPt>
            <c:idx val="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98B0-474A-BF28-595332C819BC}"/>
              </c:ext>
            </c:extLst>
          </c:dPt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98B0-474A-BF28-595332C819BC}"/>
              </c:ext>
            </c:extLst>
          </c:dPt>
          <c:dLbls>
            <c:dLbl>
              <c:idx val="1"/>
              <c:layout>
                <c:manualLayout>
                  <c:x val="-3.463767738886963E-2"/>
                  <c:y val="-6.55998765461205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8B0-474A-BF28-595332C819B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4637677388869588E-2"/>
                  <c:y val="-0.1037076886476013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D32-42F1-9528-568A7D0B5E7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48</c:v>
                </c:pt>
                <c:pt idx="1">
                  <c:v>49</c:v>
                </c:pt>
                <c:pt idx="2">
                  <c:v>48</c:v>
                </c:pt>
                <c:pt idx="3">
                  <c:v>49</c:v>
                </c:pt>
                <c:pt idx="4">
                  <c:v>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98B0-474A-BF28-595332C819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Υπέρ των Κυβερνήσεων συνεργασίας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8.1520653823274253E-2"/>
                  <c:y val="8.7375769175538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7AE-4100-A0B6-E392291C3CB5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8125517699158603E-2"/>
                  <c:y val="8.7375769175538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7AE-4100-A0B6-E392291C3CB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49</c:v>
                </c:pt>
                <c:pt idx="1">
                  <c:v>47</c:v>
                </c:pt>
                <c:pt idx="2">
                  <c:v>50</c:v>
                </c:pt>
                <c:pt idx="3">
                  <c:v>49</c:v>
                </c:pt>
                <c:pt idx="4">
                  <c:v>47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98B0-474A-BF28-595332C819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97286128"/>
        <c:axId val="1797297552"/>
      </c:lineChart>
      <c:catAx>
        <c:axId val="1797286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297552"/>
        <c:crosses val="autoZero"/>
        <c:auto val="1"/>
        <c:lblAlgn val="ctr"/>
        <c:lblOffset val="100"/>
        <c:noMultiLvlLbl val="0"/>
      </c:catAx>
      <c:valAx>
        <c:axId val="1797297552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79728612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/>
              <a:t>Σύνολο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926355479710851E-2"/>
          <c:y val="0.14618557754405087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40000"/>
                  <a:lumOff val="60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10000"/>
                  <a:alpha val="69804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3C90-4BE0-B3D2-0365DD5D5B57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ΝΕΑ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Κ.Κ.Ε</c:v>
                </c:pt>
                <c:pt idx="4">
                  <c:v>ΕΛΛΗΝΙΚΗ  ΛΥΣΗ</c:v>
                </c:pt>
                <c:pt idx="5">
                  <c:v>ΜΕΡΑ 25</c:v>
                </c:pt>
                <c:pt idx="6">
                  <c:v>ΕΘΝΙΚΟ ΚΟΜΜΑ ΕΛΛΗΝΕΣ (κόμμα Κασιδιάρη)</c:v>
                </c:pt>
                <c:pt idx="7">
                  <c:v>ΆΛΛΟ</c:v>
                </c:pt>
                <c:pt idx="8">
                  <c:v>ΑΚΥΡΟ-ΛΕΥΚΟ</c:v>
                </c:pt>
                <c:pt idx="9">
                  <c:v>ΔΕ ΘΑ ΨΗΦΙΖΑ</c:v>
                </c:pt>
                <c:pt idx="10">
                  <c:v>ΔΕΝ ΕΧΩ ΑΠΟΦΑΣΙΣΕΙ</c:v>
                </c:pt>
                <c:pt idx="11">
                  <c:v>ΔΓ/ΔΑ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28.9</c:v>
                </c:pt>
                <c:pt idx="1">
                  <c:v>20.9</c:v>
                </c:pt>
                <c:pt idx="2">
                  <c:v>11.3</c:v>
                </c:pt>
                <c:pt idx="3">
                  <c:v>4.8</c:v>
                </c:pt>
                <c:pt idx="4">
                  <c:v>3.4</c:v>
                </c:pt>
                <c:pt idx="5">
                  <c:v>3.6</c:v>
                </c:pt>
                <c:pt idx="6">
                  <c:v>1.8</c:v>
                </c:pt>
                <c:pt idx="7">
                  <c:v>4.5</c:v>
                </c:pt>
                <c:pt idx="8">
                  <c:v>3.8</c:v>
                </c:pt>
                <c:pt idx="9">
                  <c:v>4.5999999999999996</c:v>
                </c:pt>
                <c:pt idx="10">
                  <c:v>8.9</c:v>
                </c:pt>
                <c:pt idx="11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1797295920"/>
        <c:axId val="1797298096"/>
      </c:barChart>
      <c:catAx>
        <c:axId val="179729592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97298096"/>
        <c:crosses val="autoZero"/>
        <c:auto val="1"/>
        <c:lblAlgn val="ctr"/>
        <c:lblOffset val="100"/>
        <c:noMultiLvlLbl val="0"/>
      </c:catAx>
      <c:valAx>
        <c:axId val="1797298096"/>
        <c:scaling>
          <c:orientation val="minMax"/>
          <c:max val="6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179729592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779807251800496E-2"/>
          <c:y val="0.13953095382503317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rgbClr val="FF6699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40000"/>
                  <a:lumOff val="60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10000"/>
                  <a:alpha val="69804"/>
                </a:schemeClr>
              </a:solidFill>
              <a:ln>
                <a:solidFill>
                  <a:schemeClr val="tx2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660-428B-9DEF-4B53FC36708C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ΝΕΑ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Κ.Κ.Ε</c:v>
                </c:pt>
                <c:pt idx="4">
                  <c:v>ΕΛΛΗΝΙΚΗ  ΛΥΣΗ</c:v>
                </c:pt>
                <c:pt idx="5">
                  <c:v>ΜΕΡΑ 25</c:v>
                </c:pt>
                <c:pt idx="6">
                  <c:v>ΕΛΛΗΝΕΣ ΓΙΑ ΤΗΝ ΠΑΤΡΙΔΑ </c:v>
                </c:pt>
                <c:pt idx="7">
                  <c:v>ΑΛΛΟ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36.5</c:v>
                </c:pt>
                <c:pt idx="1">
                  <c:v>26.3</c:v>
                </c:pt>
                <c:pt idx="2">
                  <c:v>14.2</c:v>
                </c:pt>
                <c:pt idx="3">
                  <c:v>6</c:v>
                </c:pt>
                <c:pt idx="4">
                  <c:v>4.3</c:v>
                </c:pt>
                <c:pt idx="5">
                  <c:v>4.5</c:v>
                </c:pt>
                <c:pt idx="6">
                  <c:v>2.2999999999999998</c:v>
                </c:pt>
                <c:pt idx="7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1797284496"/>
        <c:axId val="1797286672"/>
      </c:barChart>
      <c:catAx>
        <c:axId val="17972844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97286672"/>
        <c:crosses val="autoZero"/>
        <c:auto val="1"/>
        <c:lblAlgn val="ctr"/>
        <c:lblOffset val="100"/>
        <c:noMultiLvlLbl val="0"/>
      </c:catAx>
      <c:valAx>
        <c:axId val="1797286672"/>
        <c:scaling>
          <c:orientation val="minMax"/>
          <c:max val="7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179728449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/>
              <a:t>Σύνολο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A4F-4D58-A0A0-EA779306130C}"/>
              </c:ext>
            </c:extLst>
          </c:dPt>
          <c:dPt>
            <c:idx val="1"/>
            <c:invertIfNegative val="0"/>
            <c:bubble3D val="0"/>
            <c:spPr>
              <a:solidFill>
                <a:srgbClr val="FF3399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A4F-4D58-A0A0-EA779306130C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A4F-4D58-A0A0-EA779306130C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A4F-4D58-A0A0-EA779306130C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715-4407-9427-2B388BE648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Η ΝΔ</c:v>
                </c:pt>
                <c:pt idx="1">
                  <c:v>Ο ΣΥΡΙΖΑ</c:v>
                </c:pt>
                <c:pt idx="2">
                  <c:v>ΤΟ ΠΑΣΟΚ-ΚΙΝΗΜΑ ΑΛΛΑΓΗΣ</c:v>
                </c:pt>
                <c:pt idx="3">
                  <c:v>Άλλο</c:v>
                </c:pt>
                <c:pt idx="4">
                  <c:v>ΔΓ/ΔΑ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67.8</c:v>
                </c:pt>
                <c:pt idx="1">
                  <c:v>17.5</c:v>
                </c:pt>
                <c:pt idx="2">
                  <c:v>4.4000000000000004</c:v>
                </c:pt>
                <c:pt idx="3">
                  <c:v>1.1000000000000001</c:v>
                </c:pt>
                <c:pt idx="4">
                  <c:v>9.1999999999999993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4F-4D58-A0A0-EA77930613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797287760"/>
        <c:axId val="1797293744"/>
      </c:barChart>
      <c:catAx>
        <c:axId val="1797287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293744"/>
        <c:crosses val="autoZero"/>
        <c:auto val="1"/>
        <c:lblAlgn val="ctr"/>
        <c:lblOffset val="100"/>
        <c:noMultiLvlLbl val="0"/>
      </c:catAx>
      <c:valAx>
        <c:axId val="1797293744"/>
        <c:scaling>
          <c:orientation val="minMax"/>
          <c:max val="8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179728776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ΝΔ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A73C-4BE4-B75D-E10ECF09D2C8}"/>
              </c:ext>
            </c:extLst>
          </c:dPt>
          <c:dPt>
            <c:idx val="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73C-4BE4-B75D-E10ECF09D2C8}"/>
              </c:ext>
            </c:extLst>
          </c:dPt>
          <c:dPt>
            <c:idx val="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73C-4BE4-B75D-E10ECF09D2C8}"/>
              </c:ext>
            </c:extLst>
          </c:dPt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73C-4BE4-B75D-E10ECF09D2C8}"/>
              </c:ext>
            </c:extLst>
          </c:dPt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2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3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5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6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A73C-4BE4-B75D-E10ECF09D2C8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66</c:v>
                </c:pt>
                <c:pt idx="1">
                  <c:v>67</c:v>
                </c:pt>
                <c:pt idx="2">
                  <c:v>70</c:v>
                </c:pt>
                <c:pt idx="3">
                  <c:v>68</c:v>
                </c:pt>
                <c:pt idx="4">
                  <c:v>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1-A73C-4BE4-B75D-E10ECF09D2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ΣΥΡΙΖΑ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656-41D3-AEA0-6AC25E4EC39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E52-4B24-A20E-62E3554BAE1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F63-4A1D-8DD7-B9E9816BD87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50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55"/>
              <c:layout>
                <c:manualLayout>
                  <c:x val="-2.5361457728325546E-2"/>
                  <c:y val="4.4613574354171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5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6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6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2"/>
              <c:layout>
                <c:manualLayout>
                  <c:x val="-7.3801223211485648E-2"/>
                  <c:y val="-0.135037539838524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1-A73C-4BE4-B75D-E10ECF09D2C8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</c:v>
                </c:pt>
                <c:pt idx="1">
                  <c:v>16</c:v>
                </c:pt>
                <c:pt idx="2">
                  <c:v>16</c:v>
                </c:pt>
                <c:pt idx="3">
                  <c:v>15</c:v>
                </c:pt>
                <c:pt idx="4">
                  <c:v>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2-A73C-4BE4-B75D-E10ECF09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97294288"/>
        <c:axId val="1797298640"/>
      </c:lineChart>
      <c:catAx>
        <c:axId val="1797294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298640"/>
        <c:crosses val="autoZero"/>
        <c:auto val="1"/>
        <c:lblAlgn val="ctr"/>
        <c:lblOffset val="100"/>
        <c:noMultiLvlLbl val="1"/>
      </c:catAx>
      <c:valAx>
        <c:axId val="1797298640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79729428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90275045765159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06971228558875"/>
          <c:y val="0.10295207312181885"/>
          <c:w val="0.70252779967663148"/>
          <c:h val="0.831546024076420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399FF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Μητσοτάκης Κυριάκος</c:v>
                </c:pt>
                <c:pt idx="1">
                  <c:v>Τσίπρας Αλέξης</c:v>
                </c:pt>
                <c:pt idx="2">
                  <c:v>Ανδρουλάκης Νίκος</c:v>
                </c:pt>
                <c:pt idx="3">
                  <c:v>Βαρουφάκης Γιανης</c:v>
                </c:pt>
                <c:pt idx="4">
                  <c:v>Βελόπουλος Κυριάκος</c:v>
                </c:pt>
                <c:pt idx="5">
                  <c:v>Κουτσούμπας Δημήτρης</c:v>
                </c:pt>
                <c:pt idx="6">
                  <c:v>Άλλος</c:v>
                </c:pt>
                <c:pt idx="7">
                  <c:v>Κανένας</c:v>
                </c:pt>
                <c:pt idx="8">
                  <c:v>ΔΓ/ΔΑ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37.4</c:v>
                </c:pt>
                <c:pt idx="1">
                  <c:v>17</c:v>
                </c:pt>
                <c:pt idx="2">
                  <c:v>6.1</c:v>
                </c:pt>
                <c:pt idx="3">
                  <c:v>2.8</c:v>
                </c:pt>
                <c:pt idx="4">
                  <c:v>1.9</c:v>
                </c:pt>
                <c:pt idx="5">
                  <c:v>1.5</c:v>
                </c:pt>
                <c:pt idx="6">
                  <c:v>1.3</c:v>
                </c:pt>
                <c:pt idx="7">
                  <c:v>27.1</c:v>
                </c:pt>
                <c:pt idx="8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97285040"/>
        <c:axId val="1797285584"/>
      </c:barChart>
      <c:catAx>
        <c:axId val="1797285040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285584"/>
        <c:crosses val="autoZero"/>
        <c:auto val="1"/>
        <c:lblAlgn val="ctr"/>
        <c:lblOffset val="100"/>
        <c:noMultiLvlLbl val="0"/>
      </c:catAx>
      <c:valAx>
        <c:axId val="1797285584"/>
        <c:scaling>
          <c:orientation val="minMax"/>
          <c:max val="70"/>
        </c:scaling>
        <c:delete val="1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179728504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Μητσοτάκης Κυριάκος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86F-4AB0-9FFC-B5C8D8FB2115}"/>
              </c:ext>
            </c:extLst>
          </c:dPt>
          <c:dPt>
            <c:idx val="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186F-4AB0-9FFC-B5C8D8FB2115}"/>
              </c:ext>
            </c:extLst>
          </c:dPt>
          <c:dPt>
            <c:idx val="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186F-4AB0-9FFC-B5C8D8FB2115}"/>
              </c:ext>
            </c:extLst>
          </c:dPt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186F-4AB0-9FFC-B5C8D8FB21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34</c:v>
                </c:pt>
                <c:pt idx="1">
                  <c:v>35</c:v>
                </c:pt>
                <c:pt idx="2">
                  <c:v>35</c:v>
                </c:pt>
                <c:pt idx="3">
                  <c:v>37</c:v>
                </c:pt>
                <c:pt idx="4">
                  <c:v>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186F-4AB0-9FFC-B5C8D8FB21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Τσίπρας Αλέξης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16</c:v>
                </c:pt>
                <c:pt idx="1">
                  <c:v>16</c:v>
                </c:pt>
                <c:pt idx="2">
                  <c:v>16</c:v>
                </c:pt>
                <c:pt idx="3">
                  <c:v>17</c:v>
                </c:pt>
                <c:pt idx="4">
                  <c:v>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186F-4AB0-9FFC-B5C8D8FB2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97289392"/>
        <c:axId val="1804095760"/>
      </c:lineChart>
      <c:catAx>
        <c:axId val="1797289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4095760"/>
        <c:crosses val="autoZero"/>
        <c:auto val="0"/>
        <c:lblAlgn val="ctr"/>
        <c:lblOffset val="100"/>
        <c:noMultiLvlLbl val="0"/>
      </c:catAx>
      <c:valAx>
        <c:axId val="1804095760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79728939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</a:t>
            </a:r>
            <a:r>
              <a:rPr lang="el-G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στοιχεία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0869599874890655"/>
          <c:y val="5.344524009116832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664612658620995E-2"/>
          <c:y val="0.11750209572673743"/>
          <c:w val="0.92770682321050557"/>
          <c:h val="0.6350927338039881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Προς τη σωστή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552D-48F6-8837-481C8CADD869}"/>
              </c:ext>
            </c:extLst>
          </c:dPt>
          <c:dPt>
            <c:idx val="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552D-48F6-8837-481C8CADD869}"/>
              </c:ext>
            </c:extLst>
          </c:dPt>
          <c:dPt>
            <c:idx val="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552D-48F6-8837-481C8CADD869}"/>
              </c:ext>
            </c:extLst>
          </c:dPt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552D-48F6-8837-481C8CADD869}"/>
              </c:ext>
            </c:extLst>
          </c:dPt>
          <c:dLbls>
            <c:dLbl>
              <c:idx val="0"/>
              <c:layout>
                <c:manualLayout>
                  <c:x val="-2.3942961990862252E-2"/>
                  <c:y val="9.1839079424009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572591620491881E-2"/>
                  <c:y val="6.895083533079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2399752114319042E-2"/>
                  <c:y val="6.32287743074953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4745431126664839E-2"/>
                  <c:y val="9.1721415288949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1659011373578301E-2"/>
                  <c:y val="0.1261714455638257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C85-4973-B6AC-48C05735D29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38</c:v>
                </c:pt>
                <c:pt idx="1">
                  <c:v>37</c:v>
                </c:pt>
                <c:pt idx="2">
                  <c:v>38</c:v>
                </c:pt>
                <c:pt idx="3">
                  <c:v>38</c:v>
                </c:pt>
                <c:pt idx="4">
                  <c:v>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52D-48F6-8837-481C8CADD8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Προς τη λάθος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4683702731602993E-2"/>
                  <c:y val="-6.89508353307982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A23-469D-A076-E70E87E5020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0856542237775832E-2"/>
                  <c:y val="-7.46728963541009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A23-469D-A076-E70E87E5020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3942961990862311E-2"/>
                  <c:y val="-6.89508353307982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2060245941479534E-2"/>
                  <c:y val="-8.16475030187251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0115797837586538E-2"/>
                  <c:y val="-7.34813135240865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C85-4973-B6AC-48C05735D29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54</c:v>
                </c:pt>
                <c:pt idx="1">
                  <c:v>56</c:v>
                </c:pt>
                <c:pt idx="2">
                  <c:v>56</c:v>
                </c:pt>
                <c:pt idx="3">
                  <c:v>55</c:v>
                </c:pt>
                <c:pt idx="4">
                  <c:v>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552D-48F6-8837-481C8CADD8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2842800"/>
        <c:axId val="1732843888"/>
      </c:lineChart>
      <c:catAx>
        <c:axId val="1732842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2843888"/>
        <c:crosses val="autoZero"/>
        <c:auto val="1"/>
        <c:lblAlgn val="ctr"/>
        <c:lblOffset val="100"/>
        <c:noMultiLvlLbl val="1"/>
      </c:catAx>
      <c:valAx>
        <c:axId val="1732843888"/>
        <c:scaling>
          <c:orientation val="minMax"/>
          <c:max val="8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73284280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06971228558875"/>
          <c:y val="0.15974906874759184"/>
          <c:w val="0.69397348913665813"/>
          <c:h val="0.7747490630949791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Νοε-22</c:v>
                </c:pt>
              </c:strCache>
            </c:strRef>
          </c:tx>
          <c:spPr>
            <a:solidFill>
              <a:srgbClr val="3399FF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Ακρίβεια</c:v>
                </c:pt>
                <c:pt idx="1">
                  <c:v>Οικονομία</c:v>
                </c:pt>
                <c:pt idx="2">
                  <c:v>Εξωτερική πολιτική-πόλεμος στην Ουκρανία</c:v>
                </c:pt>
                <c:pt idx="3">
                  <c:v>Ενεργειακή κρίση</c:v>
                </c:pt>
                <c:pt idx="4">
                  <c:v>Πολιτικοί-Πολιτικό σύστημα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33</c:v>
                </c:pt>
                <c:pt idx="1">
                  <c:v>29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Οκτ-22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Ακρίβεια</c:v>
                </c:pt>
                <c:pt idx="1">
                  <c:v>Οικονομία</c:v>
                </c:pt>
                <c:pt idx="2">
                  <c:v>Εξωτερική πολιτική-πόλεμος στην Ουκρανία</c:v>
                </c:pt>
                <c:pt idx="3">
                  <c:v>Ενεργειακή κρίση</c:v>
                </c:pt>
                <c:pt idx="4">
                  <c:v>Πολιτικοί-Πολιτικό σύστημα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 formatCode="General">
                  <c:v>32</c:v>
                </c:pt>
                <c:pt idx="1">
                  <c:v>29</c:v>
                </c:pt>
                <c:pt idx="2" formatCode="General">
                  <c:v>8</c:v>
                </c:pt>
                <c:pt idx="3" formatCode="General">
                  <c:v>8</c:v>
                </c:pt>
                <c:pt idx="4" formatCode="General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FF-4F9C-AC4F-5D8DAEB202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32835184"/>
        <c:axId val="1732843344"/>
      </c:barChart>
      <c:catAx>
        <c:axId val="1732835184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2843344"/>
        <c:crosses val="autoZero"/>
        <c:auto val="1"/>
        <c:lblAlgn val="ctr"/>
        <c:lblOffset val="100"/>
        <c:noMultiLvlLbl val="0"/>
      </c:catAx>
      <c:valAx>
        <c:axId val="1732843344"/>
        <c:scaling>
          <c:orientation val="minMax"/>
          <c:max val="70"/>
        </c:scaling>
        <c:delete val="1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73283518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371801127095714"/>
          <c:y val="0.81554161380046974"/>
          <c:w val="0.10818200661967621"/>
          <c:h val="0.10417807791271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461104493655537E-2"/>
          <c:y val="0.23497097339848466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39.4</c:v>
                </c:pt>
                <c:pt idx="1">
                  <c:v>7.5</c:v>
                </c:pt>
                <c:pt idx="2">
                  <c:v>52.7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2.112386443635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A0B-4EB1-997D-7F95487D998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17.3</c:v>
                </c:pt>
                <c:pt idx="1">
                  <c:v>7.8</c:v>
                </c:pt>
                <c:pt idx="2">
                  <c:v>72.3</c:v>
                </c:pt>
                <c:pt idx="3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928-48D6-8542-6671887FE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732844432"/>
        <c:axId val="1797296464"/>
      </c:barChart>
      <c:catAx>
        <c:axId val="1732844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296464"/>
        <c:crosses val="autoZero"/>
        <c:auto val="1"/>
        <c:lblAlgn val="ctr"/>
        <c:lblOffset val="100"/>
        <c:noMultiLvlLbl val="0"/>
      </c:catAx>
      <c:valAx>
        <c:axId val="1797296464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284443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5755252001261711"/>
          <c:y val="0.12109421617780305"/>
          <c:w val="0.28778747600122651"/>
          <c:h val="0.10435688020481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στοιχεία-Θετική Αξιολόγηση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33035426038730581"/>
          <c:y val="3.168579665452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56714956319757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4308-4A54-9D60-13988E815D37}"/>
              </c:ext>
            </c:extLst>
          </c:dPt>
          <c:dPt>
            <c:idx val="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4308-4A54-9D60-13988E815D37}"/>
              </c:ext>
            </c:extLst>
          </c:dPt>
          <c:dPt>
            <c:idx val="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4308-4A54-9D60-13988E815D37}"/>
              </c:ext>
            </c:extLst>
          </c:dPt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4308-4A54-9D60-13988E815D37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308-4A54-9D60-13988E815D37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308-4A54-9D60-13988E815D3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38</c:v>
                </c:pt>
                <c:pt idx="1">
                  <c:v>38</c:v>
                </c:pt>
                <c:pt idx="2">
                  <c:v>39</c:v>
                </c:pt>
                <c:pt idx="3">
                  <c:v>40</c:v>
                </c:pt>
                <c:pt idx="4">
                  <c:v>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4308-4A54-9D60-13988E815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286337964595684E-2"/>
                  <c:y val="5.7919307669501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1CC-4DF1-BF9E-D8A8F9371BC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4828989187025311E-2"/>
                  <c:y val="6.3200273778589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1CC-4DF1-BF9E-D8A8F9371BC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1015012353380869E-2"/>
                  <c:y val="4.73573754513250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1CC-4DF1-BF9E-D8A8F9371BC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3557663575810496E-2"/>
                  <c:y val="2.623351101497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1CC-4DF1-BF9E-D8A8F9371BC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610031479824031E-2"/>
                  <c:y val="5.7919307669501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91CC-4DF1-BF9E-D8A8F9371BC3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3.2059025790383347E-2"/>
                  <c:y val="-0.137160689369892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308-4A54-9D60-13988E815D37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3.4291548477735946E-2"/>
                  <c:y val="-7.7276984638993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308-4A54-9D60-13988E815D3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19</c:v>
                </c:pt>
                <c:pt idx="1">
                  <c:v>16</c:v>
                </c:pt>
                <c:pt idx="2">
                  <c:v>16</c:v>
                </c:pt>
                <c:pt idx="3">
                  <c:v>17</c:v>
                </c:pt>
                <c:pt idx="4">
                  <c:v>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4308-4A54-9D60-13988E815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97290480"/>
        <c:axId val="1797297008"/>
      </c:lineChart>
      <c:catAx>
        <c:axId val="1797290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297008"/>
        <c:crosses val="autoZero"/>
        <c:auto val="1"/>
        <c:lblAlgn val="ctr"/>
        <c:lblOffset val="100"/>
        <c:noMultiLvlLbl val="1"/>
      </c:catAx>
      <c:valAx>
        <c:axId val="1797297008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79729048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114231742218167E-2"/>
          <c:y val="0.25081407272916939"/>
          <c:w val="0.9367557552259741"/>
          <c:h val="0.628287765248997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Πρωθυπουργός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43.9</c:v>
                </c:pt>
                <c:pt idx="1">
                  <c:v>5.2</c:v>
                </c:pt>
                <c:pt idx="2">
                  <c:v>50</c:v>
                </c:pt>
                <c:pt idx="3">
                  <c:v>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Αρχηγός Αξ. Αντιπολίτευσης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21.1</c:v>
                </c:pt>
                <c:pt idx="1">
                  <c:v>5.9</c:v>
                </c:pt>
                <c:pt idx="2">
                  <c:v>70.8</c:v>
                </c:pt>
                <c:pt idx="3">
                  <c:v>2.2999999999999998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928-48D6-8542-6671887FE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797287216"/>
        <c:axId val="1797293200"/>
      </c:barChart>
      <c:catAx>
        <c:axId val="1797287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293200"/>
        <c:crosses val="autoZero"/>
        <c:auto val="1"/>
        <c:lblAlgn val="ctr"/>
        <c:lblOffset val="100"/>
        <c:noMultiLvlLbl val="0"/>
      </c:catAx>
      <c:valAx>
        <c:axId val="1797293200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28721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30561236200986"/>
          <c:y val="0.1369371152687559"/>
          <c:w val="0.35008243095075237"/>
          <c:h val="0.10435688020481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στοιχεία-Θετική Αξιολόγηση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33035426038730581"/>
          <c:y val="3.168579665452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56714956319757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Πρωθυπουργός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8B0-474A-BF28-595332C819BC}"/>
              </c:ext>
            </c:extLst>
          </c:dPt>
          <c:dPt>
            <c:idx val="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98B0-474A-BF28-595332C819BC}"/>
              </c:ext>
            </c:extLst>
          </c:dPt>
          <c:dPt>
            <c:idx val="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98B0-474A-BF28-595332C819BC}"/>
              </c:ext>
            </c:extLst>
          </c:dPt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98B0-474A-BF28-595332C819BC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0EB-43E1-AC20-B373186F86A4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A1F-486E-9905-440289940F8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43</c:v>
                </c:pt>
                <c:pt idx="1">
                  <c:v>41</c:v>
                </c:pt>
                <c:pt idx="2">
                  <c:v>41</c:v>
                </c:pt>
                <c:pt idx="3">
                  <c:v>42</c:v>
                </c:pt>
                <c:pt idx="4">
                  <c:v>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98B0-474A-BF28-595332C819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Αρχηγός Αξ. Αντιπολίτευσης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5"/>
              <c:layout>
                <c:manualLayout>
                  <c:x val="-3.2059025790383347E-2"/>
                  <c:y val="-0.137160689369892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0EB-43E1-AC20-B373186F86A4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3.4291548477735946E-2"/>
                  <c:y val="-7.7276984638993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A1F-486E-9905-440289940F8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Μάι-22</c:v>
                </c:pt>
                <c:pt idx="1">
                  <c:v>Ιουν-22</c:v>
                </c:pt>
                <c:pt idx="2">
                  <c:v>Σεπ-22</c:v>
                </c:pt>
                <c:pt idx="3">
                  <c:v>Οκτ-22</c:v>
                </c:pt>
                <c:pt idx="4">
                  <c:v>Νοε-22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23</c:v>
                </c:pt>
                <c:pt idx="1">
                  <c:v>21</c:v>
                </c:pt>
                <c:pt idx="2">
                  <c:v>21</c:v>
                </c:pt>
                <c:pt idx="3">
                  <c:v>22</c:v>
                </c:pt>
                <c:pt idx="4">
                  <c:v>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98B0-474A-BF28-595332C819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97294832"/>
        <c:axId val="1797292656"/>
      </c:lineChart>
      <c:catAx>
        <c:axId val="1797294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292656"/>
        <c:crosses val="autoZero"/>
        <c:auto val="1"/>
        <c:lblAlgn val="ctr"/>
        <c:lblOffset val="100"/>
        <c:noMultiLvlLbl val="1"/>
      </c:catAx>
      <c:valAx>
        <c:axId val="179729265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79729483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2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l-GR" sz="1200" b="1" dirty="0">
                <a:solidFill>
                  <a:srgbClr val="FF0000"/>
                </a:solidFill>
              </a:rPr>
              <a:t>Οι 4 υψηλότερες</a:t>
            </a:r>
            <a:r>
              <a:rPr lang="el-GR" sz="1200" b="1" baseline="0" dirty="0">
                <a:solidFill>
                  <a:srgbClr val="FF0000"/>
                </a:solidFill>
              </a:rPr>
              <a:t> επιδόσεις της Κυβέρνησης</a:t>
            </a:r>
            <a:endParaRPr lang="en-US" sz="1200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1429245283018869"/>
          <c:y val="8.21637295753412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2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1617424973222542E-2"/>
          <c:y val="4.5254862254362309E-2"/>
          <c:w val="0.98204579776865608"/>
          <c:h val="0.802619574256059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Μάλλον θετικές</c:v>
                </c:pt>
              </c:strCache>
            </c:strRef>
          </c:tx>
          <c:spPr>
            <a:solidFill>
              <a:srgbClr val="3399FF">
                <a:alpha val="60000"/>
              </a:srgb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Προσέλκυση τουρισμού</c:v>
                </c:pt>
                <c:pt idx="1">
                  <c:v>Ψηφιακός μετασχηματισμός του κράτους</c:v>
                </c:pt>
                <c:pt idx="2">
                  <c:v>Αμυντική θωράκιση της χώρας</c:v>
                </c:pt>
                <c:pt idx="3">
                  <c:v>Εξωτερική πολιτική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75</c:v>
                </c:pt>
                <c:pt idx="1">
                  <c:v>64</c:v>
                </c:pt>
                <c:pt idx="2">
                  <c:v>64</c:v>
                </c:pt>
                <c:pt idx="3">
                  <c:v>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23-479B-91E2-1BA670A51D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Ούτε-ούτε  (αυθ.)</c:v>
                </c:pt>
              </c:strCache>
            </c:strRef>
          </c:tx>
          <c:spPr>
            <a:solidFill>
              <a:schemeClr val="accent3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Προσέλκυση τουρισμού</c:v>
                </c:pt>
                <c:pt idx="1">
                  <c:v>Ψηφιακός μετασχηματισμός του κράτους</c:v>
                </c:pt>
                <c:pt idx="2">
                  <c:v>Αμυντική θωράκιση της χώρας</c:v>
                </c:pt>
                <c:pt idx="3">
                  <c:v>Εξωτερική πολιτική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12</c:v>
                </c:pt>
                <c:pt idx="1">
                  <c:v>12</c:v>
                </c:pt>
                <c:pt idx="2">
                  <c:v>11</c:v>
                </c:pt>
                <c:pt idx="3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023-479B-91E2-1BA670A51D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Μάλλον αρνητικές</c:v>
                </c:pt>
              </c:strCache>
            </c:strRef>
          </c:tx>
          <c:spPr>
            <a:solidFill>
              <a:schemeClr val="accent2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Προσέλκυση τουρισμού</c:v>
                </c:pt>
                <c:pt idx="1">
                  <c:v>Ψηφιακός μετασχηματισμός του κράτους</c:v>
                </c:pt>
                <c:pt idx="2">
                  <c:v>Αμυντική θωράκιση της χώρας</c:v>
                </c:pt>
                <c:pt idx="3">
                  <c:v>Εξωτερική πολιτική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12</c:v>
                </c:pt>
                <c:pt idx="1">
                  <c:v>18</c:v>
                </c:pt>
                <c:pt idx="2">
                  <c:v>21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023-479B-91E2-1BA670A51D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ΔΓ/ΔΑ (αυθ.)</c:v>
                </c:pt>
              </c:strCache>
            </c:strRef>
          </c:tx>
          <c:spPr>
            <a:solidFill>
              <a:schemeClr val="bg1">
                <a:lumMod val="50000"/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Προσέλκυση τουρισμού</c:v>
                </c:pt>
                <c:pt idx="1">
                  <c:v>Ψηφιακός μετασχηματισμός του κράτους</c:v>
                </c:pt>
                <c:pt idx="2">
                  <c:v>Αμυντική θωράκιση της χώρας</c:v>
                </c:pt>
                <c:pt idx="3">
                  <c:v>Εξωτερική πολιτική</c:v>
                </c:pt>
              </c:strCache>
            </c:strRef>
          </c:cat>
          <c:val>
            <c:numRef>
              <c:f>Sheet1!$E$2:$E$5</c:f>
              <c:numCache>
                <c:formatCode>0</c:formatCode>
                <c:ptCount val="4"/>
                <c:pt idx="0">
                  <c:v>1</c:v>
                </c:pt>
                <c:pt idx="1">
                  <c:v>6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023-479B-91E2-1BA670A51D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797295376"/>
        <c:axId val="1797291024"/>
      </c:barChart>
      <c:catAx>
        <c:axId val="179729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291024"/>
        <c:crosses val="autoZero"/>
        <c:auto val="1"/>
        <c:lblAlgn val="ctr"/>
        <c:lblOffset val="100"/>
        <c:noMultiLvlLbl val="0"/>
      </c:catAx>
      <c:valAx>
        <c:axId val="1797291024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797295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308089436933586E-2"/>
          <c:y val="7.9151994835132328E-2"/>
          <c:w val="0.92215216906848907"/>
          <c:h val="5.28064221820471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2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l-GR" sz="1200" b="1" dirty="0">
                <a:solidFill>
                  <a:srgbClr val="FF0000"/>
                </a:solidFill>
              </a:rPr>
              <a:t>Οι 4 χαμηλότερες</a:t>
            </a:r>
            <a:r>
              <a:rPr lang="el-GR" sz="1200" b="1" baseline="0" dirty="0">
                <a:solidFill>
                  <a:srgbClr val="FF0000"/>
                </a:solidFill>
              </a:rPr>
              <a:t> επιδόσεις της Κυβέρνησης</a:t>
            </a:r>
            <a:endParaRPr lang="en-US" sz="1200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9361720029038724"/>
          <c:y val="2.627136322387629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2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1617424973222542E-2"/>
          <c:y val="4.5254862254362309E-2"/>
          <c:w val="0.98204579776865608"/>
          <c:h val="0.802619574256059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Μάλλον θετικές</c:v>
                </c:pt>
              </c:strCache>
            </c:strRef>
          </c:tx>
          <c:spPr>
            <a:solidFill>
              <a:srgbClr val="3399FF">
                <a:alpha val="60000"/>
              </a:srgb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Εγκληματικότητα </c:v>
                </c:pt>
                <c:pt idx="1">
                  <c:v>Εργασιακά θέματα</c:v>
                </c:pt>
                <c:pt idx="2">
                  <c:v>Αντιμετώπιση του πληθωρισμού</c:v>
                </c:pt>
                <c:pt idx="3">
                  <c:v>Αντιμετώπιση της διαφθοράς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25</c:v>
                </c:pt>
                <c:pt idx="1">
                  <c:v>23</c:v>
                </c:pt>
                <c:pt idx="2">
                  <c:v>20</c:v>
                </c:pt>
                <c:pt idx="3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3F-4C35-A3AC-339F6CB9B1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Ούτε-ούτε  (αυθ.)</c:v>
                </c:pt>
              </c:strCache>
            </c:strRef>
          </c:tx>
          <c:spPr>
            <a:solidFill>
              <a:schemeClr val="accent3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Εγκληματικότητα </c:v>
                </c:pt>
                <c:pt idx="1">
                  <c:v>Εργασιακά θέματα</c:v>
                </c:pt>
                <c:pt idx="2">
                  <c:v>Αντιμετώπιση του πληθωρισμού</c:v>
                </c:pt>
                <c:pt idx="3">
                  <c:v>Αντιμετώπιση της διαφθοράς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13</c:v>
                </c:pt>
                <c:pt idx="1">
                  <c:v>12</c:v>
                </c:pt>
                <c:pt idx="2">
                  <c:v>13</c:v>
                </c:pt>
                <c:pt idx="3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C3F-4C35-A3AC-339F6CB9B19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Μάλλον αρνητικές</c:v>
                </c:pt>
              </c:strCache>
            </c:strRef>
          </c:tx>
          <c:spPr>
            <a:solidFill>
              <a:schemeClr val="accent2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Εγκληματικότητα </c:v>
                </c:pt>
                <c:pt idx="1">
                  <c:v>Εργασιακά θέματα</c:v>
                </c:pt>
                <c:pt idx="2">
                  <c:v>Αντιμετώπιση του πληθωρισμού</c:v>
                </c:pt>
                <c:pt idx="3">
                  <c:v>Αντιμετώπιση της διαφθοράς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61</c:v>
                </c:pt>
                <c:pt idx="1">
                  <c:v>60</c:v>
                </c:pt>
                <c:pt idx="2">
                  <c:v>64</c:v>
                </c:pt>
                <c:pt idx="3">
                  <c:v>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C3F-4C35-A3AC-339F6CB9B19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ΔΓ/ΔΑ (αυθ.)</c:v>
                </c:pt>
              </c:strCache>
            </c:strRef>
          </c:tx>
          <c:spPr>
            <a:solidFill>
              <a:schemeClr val="bg1">
                <a:lumMod val="50000"/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Εγκληματικότητα </c:v>
                </c:pt>
                <c:pt idx="1">
                  <c:v>Εργασιακά θέματα</c:v>
                </c:pt>
                <c:pt idx="2">
                  <c:v>Αντιμετώπιση του πληθωρισμού</c:v>
                </c:pt>
                <c:pt idx="3">
                  <c:v>Αντιμετώπιση της διαφθοράς</c:v>
                </c:pt>
              </c:strCache>
            </c:strRef>
          </c:cat>
          <c:val>
            <c:numRef>
              <c:f>Sheet1!$E$2:$E$5</c:f>
              <c:numCache>
                <c:formatCode>0</c:formatCode>
                <c:ptCount val="4"/>
                <c:pt idx="0">
                  <c:v>1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C3F-4C35-A3AC-339F6CB9B1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797292112"/>
        <c:axId val="1797283952"/>
      </c:barChart>
      <c:catAx>
        <c:axId val="179729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7283952"/>
        <c:crosses val="autoZero"/>
        <c:auto val="1"/>
        <c:lblAlgn val="ctr"/>
        <c:lblOffset val="100"/>
        <c:noMultiLvlLbl val="0"/>
      </c:catAx>
      <c:valAx>
        <c:axId val="179728395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797292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905695663444796E-2"/>
          <c:y val="7.6345894227240751E-2"/>
          <c:w val="0.91542242660868367"/>
          <c:h val="5.28064221820471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0.65672</cdr:x>
      <cdr:y>0.17419</cdr:y>
    </cdr:from>
    <cdr:to>
      <cdr:x>0.98983</cdr:x>
      <cdr:y>0.24676</cdr:y>
    </cdr:to>
    <cdr:sp macro="" textlink="">
      <cdr:nvSpPr>
        <cdr:cNvPr id="10" name="TextBox 48">
          <a:extLst xmlns:a="http://schemas.openxmlformats.org/drawingml/2006/main">
            <a:ext uri="{FF2B5EF4-FFF2-40B4-BE49-F238E27FC236}">
              <a16:creationId xmlns:a16="http://schemas.microsoft.com/office/drawing/2014/main" xmlns="" id="{E049D10C-07CC-4B86-820F-1C1BD89FEA02}"/>
            </a:ext>
          </a:extLst>
        </cdr:cNvPr>
        <cdr:cNvSpPr txBox="1"/>
      </cdr:nvSpPr>
      <cdr:spPr>
        <a:xfrm xmlns:a="http://schemas.openxmlformats.org/drawingml/2006/main">
          <a:off x="7770936" y="664865"/>
          <a:ext cx="3941674" cy="27699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l-GR" sz="1200" b="1" dirty="0"/>
            <a:t>Οκτ 2022</a:t>
          </a:r>
        </a:p>
      </cdr:txBody>
    </cdr:sp>
  </cdr:relSizeAnchor>
  <cdr:relSizeAnchor xmlns:cdr="http://schemas.openxmlformats.org/drawingml/2006/chartDrawing">
    <cdr:from>
      <cdr:x>0.909</cdr:x>
      <cdr:y>0.75475</cdr:y>
    </cdr:from>
    <cdr:to>
      <cdr:x>0.95712</cdr:x>
      <cdr:y>0.75475</cdr:y>
    </cdr:to>
    <cdr:cxnSp macro="">
      <cdr:nvCxnSpPr>
        <cdr:cNvPr id="14" name="Straight Arrow Connector 13">
          <a:extLst xmlns:a="http://schemas.openxmlformats.org/drawingml/2006/main">
            <a:ext uri="{FF2B5EF4-FFF2-40B4-BE49-F238E27FC236}">
              <a16:creationId xmlns:a16="http://schemas.microsoft.com/office/drawing/2014/main" xmlns="" id="{8DD84CDD-3864-4409-91EE-2CDEB57C1572}"/>
            </a:ext>
          </a:extLst>
        </cdr:cNvPr>
        <cdr:cNvCxnSpPr/>
      </cdr:nvCxnSpPr>
      <cdr:spPr>
        <a:xfrm xmlns:a="http://schemas.openxmlformats.org/drawingml/2006/main">
          <a:off x="10756162" y="2880791"/>
          <a:ext cx="569402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0.88144</cdr:x>
      <cdr:y>0.14001</cdr:y>
    </cdr:from>
    <cdr:to>
      <cdr:x>1</cdr:x>
      <cdr:y>0.26096</cdr:y>
    </cdr:to>
    <cdr:sp macro="" textlink="">
      <cdr:nvSpPr>
        <cdr:cNvPr id="10" name="TextBox 48">
          <a:extLst xmlns:a="http://schemas.openxmlformats.org/drawingml/2006/main">
            <a:ext uri="{FF2B5EF4-FFF2-40B4-BE49-F238E27FC236}">
              <a16:creationId xmlns:a16="http://schemas.microsoft.com/office/drawing/2014/main" xmlns="" id="{E049D10C-07CC-4B86-820F-1C1BD89FEA02}"/>
            </a:ext>
          </a:extLst>
        </cdr:cNvPr>
        <cdr:cNvSpPr txBox="1"/>
      </cdr:nvSpPr>
      <cdr:spPr>
        <a:xfrm xmlns:a="http://schemas.openxmlformats.org/drawingml/2006/main">
          <a:off x="10430024" y="534396"/>
          <a:ext cx="1402927" cy="46166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l-GR" sz="1200" b="1" dirty="0"/>
            <a:t>Βουλευτικές εκλογές 2019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A0C7A-A196-4625-B0E9-E3BFB11E71E7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750BB-6611-4E50-876C-57CA6AF9B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7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9C1944-5ED8-4FE4-A019-D7E58DFB89E0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83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662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9C1944-5ED8-4FE4-A019-D7E58DFB89E0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458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9C1944-5ED8-4FE4-A019-D7E58DFB89E0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468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9C1944-5ED8-4FE4-A019-D7E58DFB89E0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991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9C1944-5ED8-4FE4-A019-D7E58DFB89E0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392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9C1944-5ED8-4FE4-A019-D7E58DFB89E0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974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311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9C1944-5ED8-4FE4-A019-D7E58DFB89E0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381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58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 dirty="0"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60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79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46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4139" y="2204864"/>
            <a:ext cx="4847861" cy="3312368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080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 dirty="0"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113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0" y="1484784"/>
            <a:ext cx="11713301" cy="4896544"/>
          </a:xfrm>
          <a:noFill/>
          <a:effectLst/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340" y="116632"/>
            <a:ext cx="8352928" cy="108012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lang="en-GB" dirty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184565" y="6453337"/>
            <a:ext cx="960107" cy="365125"/>
          </a:xfrm>
        </p:spPr>
        <p:txBody>
          <a:bodyPr/>
          <a:lstStyle>
            <a:lvl1pPr algn="ctr">
              <a:defRPr sz="180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smtClean="0">
                <a:solidFill>
                  <a:srgbClr val="00ADDC">
                    <a:lumMod val="75000"/>
                  </a:srgbClr>
                </a:solidFill>
              </a:rPr>
              <a:pPr>
                <a:spcBef>
                  <a:spcPct val="0"/>
                </a:spcBef>
              </a:pPr>
              <a:t>‹#›</a:t>
            </a:fld>
            <a:endParaRPr dirty="0"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645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652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5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190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808" y="1463105"/>
            <a:ext cx="5482891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08" y="2102866"/>
            <a:ext cx="5482891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9575" y="1463105"/>
            <a:ext cx="5485044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9575" y="2102866"/>
            <a:ext cx="5485044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84565" y="6453337"/>
            <a:ext cx="960107" cy="365125"/>
          </a:xfr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smtClean="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>
                <a:spcBef>
                  <a:spcPct val="0"/>
                </a:spcBef>
              </a:pPr>
              <a:t>‹#›</a:t>
            </a:fld>
            <a:endParaRPr dirty="0"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8209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299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78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0" y="1484784"/>
            <a:ext cx="11713301" cy="4896544"/>
          </a:xfrm>
          <a:noFill/>
          <a:effectLst/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340" y="116632"/>
            <a:ext cx="8352928" cy="108012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lang="en-GB" dirty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184565" y="6453337"/>
            <a:ext cx="960107" cy="365125"/>
          </a:xfrm>
        </p:spPr>
        <p:txBody>
          <a:bodyPr/>
          <a:lstStyle>
            <a:lvl1pPr algn="ctr">
              <a:defRPr sz="180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smtClean="0">
                <a:solidFill>
                  <a:srgbClr val="00ADDC">
                    <a:lumMod val="75000"/>
                  </a:srgbClr>
                </a:solidFill>
              </a:rPr>
              <a:pPr>
                <a:spcBef>
                  <a:spcPct val="0"/>
                </a:spcBef>
              </a:pPr>
              <a:t>‹#›</a:t>
            </a:fld>
            <a:endParaRPr dirty="0"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8819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22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150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675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43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95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5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8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808" y="1463105"/>
            <a:ext cx="5482891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08" y="2102866"/>
            <a:ext cx="5482891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9575" y="1463105"/>
            <a:ext cx="5485044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9575" y="2102866"/>
            <a:ext cx="5485044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84565" y="6453337"/>
            <a:ext cx="960107" cy="365125"/>
          </a:xfr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smtClean="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>
                <a:spcBef>
                  <a:spcPct val="0"/>
                </a:spcBef>
              </a:pPr>
              <a:t>‹#›</a:t>
            </a:fld>
            <a:endParaRPr dirty="0"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719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15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0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43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>
                <a:solidFill>
                  <a:srgbClr val="00ADDC">
                    <a:lumMod val="75000"/>
                  </a:srgbClr>
                </a:solidFill>
              </a:rPr>
              <a:pPr algn="r">
                <a:spcBef>
                  <a:spcPct val="0"/>
                </a:spcBef>
              </a:pPr>
              <a:t>‹#›</a:t>
            </a:fld>
            <a:endParaRPr>
              <a:solidFill>
                <a:srgbClr val="00ADDC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7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589" y="1412776"/>
            <a:ext cx="1124704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893" y="6492876"/>
            <a:ext cx="96010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b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l-GR">
                <a:solidFill>
                  <a:srgbClr val="00ADDC">
                    <a:lumMod val="75000"/>
                  </a:srgbClr>
                </a:solidFill>
              </a:rPr>
              <a:pPr>
                <a:spcBef>
                  <a:spcPct val="0"/>
                </a:spcBef>
              </a:pPr>
              <a:t>‹#›</a:t>
            </a:fld>
            <a:endParaRPr lang="el-GR" dirty="0">
              <a:solidFill>
                <a:srgbClr val="00ADDC">
                  <a:lumMod val="75000"/>
                </a:srgbClr>
              </a:solidFill>
            </a:endParaRP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0" y="29152"/>
            <a:ext cx="9120336" cy="116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677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2200" b="0" i="0" kern="1200" spc="100" normalizeH="0" baseline="0" dirty="0">
          <a:solidFill>
            <a:schemeClr val="accent4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589" y="1412776"/>
            <a:ext cx="1124704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893" y="6492876"/>
            <a:ext cx="96010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b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l-GR">
                <a:solidFill>
                  <a:srgbClr val="00ADDC">
                    <a:lumMod val="75000"/>
                  </a:srgbClr>
                </a:solidFill>
              </a:rPr>
              <a:pPr>
                <a:spcBef>
                  <a:spcPct val="0"/>
                </a:spcBef>
              </a:pPr>
              <a:t>‹#›</a:t>
            </a:fld>
            <a:endParaRPr lang="el-GR" dirty="0">
              <a:solidFill>
                <a:srgbClr val="00ADDC">
                  <a:lumMod val="75000"/>
                </a:srgbClr>
              </a:solidFill>
            </a:endParaRP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0" y="29152"/>
            <a:ext cx="9120336" cy="116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252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2200" b="0" i="0" kern="1200" spc="100" normalizeH="0" baseline="0" dirty="0">
          <a:solidFill>
            <a:schemeClr val="accent4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hart" Target="../charts/chart13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hart" Target="../charts/chart12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368" y="908720"/>
            <a:ext cx="4032448" cy="648072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r>
              <a:rPr lang="el-GR" sz="22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συνδρομητική έρευνα</a:t>
            </a:r>
            <a:endParaRPr lang="en-GB" sz="22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6320" y="836712"/>
            <a:ext cx="3056384" cy="622920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0"/>
              </a:spcBef>
            </a:pPr>
            <a:r>
              <a:rPr lang="el-GR" sz="2200" spc="1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Νοέμβριος 2022</a:t>
            </a:r>
            <a:endParaRPr lang="en-GB" sz="2200" spc="1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60927CE-AB3B-4616-B54C-105FBB63B6D2}"/>
              </a:ext>
            </a:extLst>
          </p:cNvPr>
          <p:cNvSpPr txBox="1"/>
          <p:nvPr/>
        </p:nvSpPr>
        <p:spPr>
          <a:xfrm>
            <a:off x="119336" y="619577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Συντάχθηκε για το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MEGA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5932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xmlns="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7705" y="1638081"/>
          <a:ext cx="11832951" cy="381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xmlns="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>
                <a:spcBef>
                  <a:spcPct val="0"/>
                </a:spcBef>
                <a:defRPr/>
              </a:pPr>
              <a:t>10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B55B144-914E-4C85-8547-1FD2694785C0}"/>
              </a:ext>
            </a:extLst>
          </p:cNvPr>
          <p:cNvSpPr txBox="1"/>
          <p:nvPr/>
        </p:nvSpPr>
        <p:spPr>
          <a:xfrm>
            <a:off x="11676619" y="0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xmlns="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960" y="5518352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xmlns="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5483423"/>
            <a:ext cx="465857" cy="46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xmlns="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923790" y="5550121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xmlns="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5518352"/>
            <a:ext cx="479049" cy="3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68ABE4C-94A0-41C6-A245-84C8844C487B}"/>
              </a:ext>
            </a:extLst>
          </p:cNvPr>
          <p:cNvSpPr txBox="1"/>
          <p:nvPr/>
        </p:nvSpPr>
        <p:spPr>
          <a:xfrm>
            <a:off x="10860894" y="555012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 sz="1200" b="1" dirty="0">
                <a:solidFill>
                  <a:prstClr val="black"/>
                </a:solidFill>
              </a:rPr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xmlns="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886" y="5523827"/>
            <a:ext cx="689770" cy="307095"/>
          </a:xfrm>
          <a:prstGeom prst="rect">
            <a:avLst/>
          </a:prstGeom>
        </p:spPr>
      </p:pic>
      <p:sp>
        <p:nvSpPr>
          <p:cNvPr id="44" name="TextBox 6">
            <a:extLst>
              <a:ext uri="{FF2B5EF4-FFF2-40B4-BE49-F238E27FC236}">
                <a16:creationId xmlns:a16="http://schemas.microsoft.com/office/drawing/2014/main" xmlns="" id="{1B99E76B-0B10-45B7-8264-4AAD17519A3D}"/>
              </a:ext>
            </a:extLst>
          </p:cNvPr>
          <p:cNvSpPr txBox="1"/>
          <p:nvPr/>
        </p:nvSpPr>
        <p:spPr>
          <a:xfrm>
            <a:off x="959495" y="220486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l-GR" sz="1200" b="1" dirty="0">
                <a:solidFill>
                  <a:prstClr val="black"/>
                </a:solidFill>
              </a:rPr>
              <a:t>39</a:t>
            </a:r>
            <a:r>
              <a:rPr lang="en-US" sz="1200" b="1" dirty="0">
                <a:solidFill>
                  <a:prstClr val="black"/>
                </a:solidFill>
              </a:rPr>
              <a:t>,</a:t>
            </a:r>
            <a:r>
              <a:rPr lang="el-GR" sz="1200" b="1" dirty="0">
                <a:solidFill>
                  <a:prstClr val="black"/>
                </a:solidFill>
              </a:rPr>
              <a:t>9</a:t>
            </a:r>
          </a:p>
        </p:txBody>
      </p:sp>
      <p:sp>
        <p:nvSpPr>
          <p:cNvPr id="50" name="TextBox 6">
            <a:extLst>
              <a:ext uri="{FF2B5EF4-FFF2-40B4-BE49-F238E27FC236}">
                <a16:creationId xmlns:a16="http://schemas.microsoft.com/office/drawing/2014/main" xmlns="" id="{7A4565B7-DCB4-4209-B61E-5D8E753815EC}"/>
              </a:ext>
            </a:extLst>
          </p:cNvPr>
          <p:cNvSpPr txBox="1"/>
          <p:nvPr/>
        </p:nvSpPr>
        <p:spPr>
          <a:xfrm>
            <a:off x="5159896" y="220575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200" b="1" dirty="0">
                <a:solidFill>
                  <a:prstClr val="black"/>
                </a:solidFill>
              </a:rPr>
              <a:t>5</a:t>
            </a:r>
            <a:r>
              <a:rPr lang="el-GR" sz="1200" b="1" dirty="0">
                <a:solidFill>
                  <a:prstClr val="black"/>
                </a:solidFill>
              </a:rPr>
              <a:t>,3</a:t>
            </a:r>
          </a:p>
        </p:txBody>
      </p:sp>
      <p:sp>
        <p:nvSpPr>
          <p:cNvPr id="52" name="TextBox 6">
            <a:extLst>
              <a:ext uri="{FF2B5EF4-FFF2-40B4-BE49-F238E27FC236}">
                <a16:creationId xmlns:a16="http://schemas.microsoft.com/office/drawing/2014/main" xmlns="" id="{0B286BB8-EE3C-429C-9AAF-6C67870AFB3A}"/>
              </a:ext>
            </a:extLst>
          </p:cNvPr>
          <p:cNvSpPr txBox="1"/>
          <p:nvPr/>
        </p:nvSpPr>
        <p:spPr>
          <a:xfrm>
            <a:off x="6648127" y="220486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l-GR" sz="1200" b="1" dirty="0">
                <a:solidFill>
                  <a:prstClr val="black"/>
                </a:solidFill>
              </a:rPr>
              <a:t>3,7</a:t>
            </a:r>
          </a:p>
        </p:txBody>
      </p:sp>
      <p:sp>
        <p:nvSpPr>
          <p:cNvPr id="54" name="TextBox 6">
            <a:extLst>
              <a:ext uri="{FF2B5EF4-FFF2-40B4-BE49-F238E27FC236}">
                <a16:creationId xmlns:a16="http://schemas.microsoft.com/office/drawing/2014/main" xmlns="" id="{92082899-E609-4EFB-AB34-9BE9D6B476FD}"/>
              </a:ext>
            </a:extLst>
          </p:cNvPr>
          <p:cNvSpPr txBox="1"/>
          <p:nvPr/>
        </p:nvSpPr>
        <p:spPr>
          <a:xfrm>
            <a:off x="8016279" y="2223498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l-GR" sz="1200" b="1" dirty="0">
                <a:solidFill>
                  <a:prstClr val="black"/>
                </a:solidFill>
              </a:rPr>
              <a:t>3</a:t>
            </a:r>
            <a:r>
              <a:rPr lang="en-GB" sz="1200" b="1" dirty="0">
                <a:solidFill>
                  <a:prstClr val="black"/>
                </a:solidFill>
              </a:rPr>
              <a:t>,</a:t>
            </a:r>
            <a:r>
              <a:rPr lang="el-GR" sz="1200" b="1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xmlns="" id="{C4F387AA-9EB2-4524-828C-E367F31B14C3}"/>
              </a:ext>
            </a:extLst>
          </p:cNvPr>
          <p:cNvSpPr txBox="1"/>
          <p:nvPr/>
        </p:nvSpPr>
        <p:spPr>
          <a:xfrm>
            <a:off x="3719736" y="220486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l-GR" sz="1200" b="1" dirty="0">
                <a:solidFill>
                  <a:prstClr val="black"/>
                </a:solidFill>
              </a:rPr>
              <a:t>8</a:t>
            </a:r>
            <a:r>
              <a:rPr lang="en-US" sz="1200" b="1" dirty="0">
                <a:solidFill>
                  <a:prstClr val="black"/>
                </a:solidFill>
              </a:rPr>
              <a:t>,</a:t>
            </a:r>
            <a:r>
              <a:rPr lang="el-GR" sz="1200" b="1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27" name="TextBox 6">
            <a:extLst>
              <a:ext uri="{FF2B5EF4-FFF2-40B4-BE49-F238E27FC236}">
                <a16:creationId xmlns:a16="http://schemas.microsoft.com/office/drawing/2014/main" xmlns="" id="{78476F34-EC0B-427A-8288-D79E532CCE05}"/>
              </a:ext>
            </a:extLst>
          </p:cNvPr>
          <p:cNvSpPr txBox="1"/>
          <p:nvPr/>
        </p:nvSpPr>
        <p:spPr>
          <a:xfrm>
            <a:off x="2327647" y="220486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200" b="1" dirty="0">
                <a:solidFill>
                  <a:prstClr val="black"/>
                </a:solidFill>
              </a:rPr>
              <a:t>31,</a:t>
            </a:r>
            <a:r>
              <a:rPr lang="el-GR" sz="1200" b="1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xmlns="" id="{DF4879DF-B006-4833-B72A-7E07369C4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352928" cy="1080120"/>
          </a:xfrm>
        </p:spPr>
        <p:txBody>
          <a:bodyPr/>
          <a:lstStyle/>
          <a:p>
            <a:r>
              <a:rPr lang="el-GR" sz="2400" dirty="0"/>
              <a:t>Εκτίμηση ψήφου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BE121F2-86FA-4E9B-B9B3-E07865799D47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xmlns="" id="{0F570460-BEF2-92DB-6D20-5A4B8CA1D70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004" y="5533880"/>
            <a:ext cx="612804" cy="344265"/>
          </a:xfrm>
          <a:prstGeom prst="rect">
            <a:avLst/>
          </a:prstGeom>
        </p:spPr>
      </p:pic>
      <p:pic>
        <p:nvPicPr>
          <p:cNvPr id="5" name="Εικόνα 7">
            <a:extLst>
              <a:ext uri="{FF2B5EF4-FFF2-40B4-BE49-F238E27FC236}">
                <a16:creationId xmlns:a16="http://schemas.microsoft.com/office/drawing/2014/main" xmlns="" id="{D3063451-6E9D-7623-1EC6-C7BC0421392E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450242" y="5533880"/>
            <a:ext cx="822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775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0" grpId="0">
        <p:bldAsOne/>
      </p:bldGraphic>
      <p:bldP spid="6" grpId="0"/>
      <p:bldP spid="41" grpId="0"/>
      <p:bldP spid="44" grpId="0" animBg="1"/>
      <p:bldP spid="50" grpId="0" animBg="1"/>
      <p:bldP spid="52" grpId="0" animBg="1"/>
      <p:bldP spid="54" grpId="0" animBg="1"/>
      <p:bldP spid="25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6798D534-A8E7-4754-87B6-1B0F00CB6C7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703512" y="1412776"/>
          <a:ext cx="7704858" cy="242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xmlns="" id="{857568F4-A092-443B-90AC-351D9D3CF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8" y="439737"/>
            <a:ext cx="8832980" cy="360040"/>
          </a:xfrm>
        </p:spPr>
        <p:txBody>
          <a:bodyPr/>
          <a:lstStyle/>
          <a:p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Παράσταση νίκης</a:t>
            </a:r>
            <a: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1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‘Ανεξάρτητα από το τι θα ψηφίσετε ποιο κόμμα νομίζετε ότι θα έρθει πρώτο στις Βουλευτικές εκλογές;’ (αυθόρμητη αναφορά)</a:t>
            </a:r>
            <a:endParaRPr lang="en-GB" sz="1400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113C380-A33D-48F4-95A3-80EEC6B2CB52}"/>
              </a:ext>
            </a:extLst>
          </p:cNvPr>
          <p:cNvSpPr txBox="1"/>
          <p:nvPr/>
        </p:nvSpPr>
        <p:spPr>
          <a:xfrm>
            <a:off x="11724623" y="68544"/>
            <a:ext cx="648073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xmlns="" id="{8568C5E4-83E8-405F-9EAB-8A963A4D54AC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>
                <a:spcBef>
                  <a:spcPct val="0"/>
                </a:spcBef>
                <a:defRPr/>
              </a:pPr>
              <a:t>11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840DEF9-F339-4B24-9541-B045EDA31615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xmlns="" id="{F8CCB4F0-5846-411C-85DE-6352ED75CE8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03512" y="4005065"/>
          <a:ext cx="770485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90426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xmlns="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63352" y="1628800"/>
          <a:ext cx="475252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xmlns="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976996" cy="1080120"/>
          </a:xfrm>
        </p:spPr>
        <p:txBody>
          <a:bodyPr/>
          <a:lstStyle/>
          <a:p>
            <a:r>
              <a:rPr lang="el-GR" sz="2400" dirty="0"/>
              <a:t>Καταλληλότερος Πρωθυπουργός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1400" i="1" dirty="0"/>
              <a:t>‘Μεταξύ των πολιτικών αρχηγών ποιος νομίζετε ότι είναι καταλληλότερος για πρωθυπουργός της χώρας;’ </a:t>
            </a:r>
            <a:br>
              <a:rPr lang="el-GR" sz="1400" i="1" dirty="0"/>
            </a:br>
            <a:r>
              <a:rPr lang="el-GR" sz="1400" u="sng" dirty="0"/>
              <a:t>αυθόρμητα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xmlns="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>
                <a:spcBef>
                  <a:spcPct val="0"/>
                </a:spcBef>
                <a:defRPr/>
              </a:pPr>
              <a:t>12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CA452A8-C467-42A7-A332-0B9A35201F74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xmlns="" id="{BE889ACB-1717-4972-A337-EB5FE8C58CD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519936" y="1988840"/>
          <a:ext cx="6083572" cy="3041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0709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368" y="908720"/>
            <a:ext cx="4032448" cy="648072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r>
              <a:rPr lang="el-GR" sz="22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συνδρομητική έρευνα</a:t>
            </a:r>
            <a:endParaRPr lang="en-GB" sz="22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6320" y="836712"/>
            <a:ext cx="3056384" cy="622920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0"/>
              </a:spcBef>
            </a:pPr>
            <a:r>
              <a:rPr lang="el-GR" sz="2200" spc="1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Νοέμβριος 2022</a:t>
            </a:r>
            <a:endParaRPr lang="en-GB" sz="2200" spc="1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DFDB18-7E26-43C2-9BEA-35851D46E2B0}"/>
              </a:ext>
            </a:extLst>
          </p:cNvPr>
          <p:cNvSpPr txBox="1"/>
          <p:nvPr/>
        </p:nvSpPr>
        <p:spPr>
          <a:xfrm>
            <a:off x="119336" y="619577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Συντάχθηκε για το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MEGA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539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340" y="116632"/>
            <a:ext cx="9049004" cy="1080120"/>
          </a:xfrm>
        </p:spPr>
        <p:txBody>
          <a:bodyPr/>
          <a:lstStyle/>
          <a:p>
            <a:r>
              <a:rPr lang="el-GR" sz="2400" dirty="0"/>
              <a:t>Η ταυτότητα της έρευνας</a:t>
            </a:r>
            <a:endParaRPr lang="el-GR" sz="14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6B900402-09BF-4D28-9D96-570A9899197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57436" y="1763526"/>
          <a:ext cx="11665296" cy="3580057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8061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591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84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Εταιρεία: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Metron Analysis (Α.Μ. </a:t>
                      </a:r>
                      <a:r>
                        <a:rPr lang="el-GR" altLang="en-US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ΕΣΡ</a:t>
                      </a:r>
                      <a:r>
                        <a:rPr lang="el-GR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</a:t>
                      </a:r>
                      <a:r>
                        <a:rPr lang="en-US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l-GR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Αρ</a:t>
                      </a:r>
                      <a:r>
                        <a:rPr lang="el-G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l-GR" sz="12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Γ.Ε.ΜΗ</a:t>
                      </a:r>
                      <a:r>
                        <a:rPr lang="el-GR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002305501000</a:t>
                      </a:r>
                      <a:r>
                        <a:rPr lang="el-GR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65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Ανάθεση: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Συνδρομητική έρευνα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65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Τύπος Έρευνας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</a:t>
                      </a:r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Πανελλαδική έρευνα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κοινής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γνώμης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/>
                        <a:t>για θέματα της πολιτικής επικαιρότητας, δεικτών κλίματος και κοινωνικών αντιλήψεων - </a:t>
                      </a:r>
                      <a:r>
                        <a:rPr lang="el-GR" sz="1200" dirty="0"/>
                        <a:t>Συνδυασμός </a:t>
                      </a:r>
                      <a:r>
                        <a:rPr lang="en-US" sz="1200" dirty="0"/>
                        <a:t>Computer Assisted Telephone &amp; Web Interviews</a:t>
                      </a:r>
                      <a:endParaRPr lang="el-G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79952123"/>
                  </a:ext>
                </a:extLst>
              </a:tr>
              <a:tr h="712032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Μέθοδος Δειγματοληψίας: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buClr>
                          <a:srgbClr val="E53505"/>
                        </a:buClr>
                        <a:buFont typeface="Wingdings" pitchFamily="2" charset="2"/>
                        <a:buNone/>
                        <a:tabLst>
                          <a:tab pos="3403600" algn="l"/>
                        </a:tabLst>
                      </a:pPr>
                      <a:r>
                        <a:rPr lang="el-GR" sz="1200" dirty="0"/>
                        <a:t>Τηλεφωνική έρευνα: Απλή τυχαία δειγματοληψία </a:t>
                      </a:r>
                      <a:r>
                        <a:rPr lang="el-GR" sz="1200" kern="1200" dirty="0"/>
                        <a:t>σε αρχείο τηλεφωνικών αριθμών που έχουν παραχθεί με τυχαίο τρόπο (</a:t>
                      </a:r>
                      <a:r>
                        <a:rPr lang="en-US" sz="1200" kern="1200" dirty="0" err="1"/>
                        <a:t>RDD</a:t>
                      </a:r>
                      <a:r>
                        <a:rPr lang="el-GR" sz="1200" kern="1200" dirty="0"/>
                        <a:t>-</a:t>
                      </a:r>
                      <a:r>
                        <a:rPr lang="en-US" sz="1200" kern="1200" dirty="0"/>
                        <a:t>Random Digit Dialing)</a:t>
                      </a:r>
                      <a:r>
                        <a:rPr lang="el-GR" sz="1200" kern="1200" dirty="0"/>
                        <a:t> με την εξής αναλογία:</a:t>
                      </a:r>
                      <a:r>
                        <a:rPr lang="el-GR" sz="1200" dirty="0"/>
                        <a:t> σταθερά</a:t>
                      </a:r>
                      <a:r>
                        <a:rPr lang="el-GR" sz="1200" baseline="0" dirty="0"/>
                        <a:t> τηλέφωνα 68</a:t>
                      </a:r>
                      <a:r>
                        <a:rPr lang="el-GR" sz="1200" dirty="0"/>
                        <a:t>% και </a:t>
                      </a:r>
                      <a:r>
                        <a:rPr lang="el-GR" sz="1200" dirty="0">
                          <a:solidFill>
                            <a:srgbClr val="FF0000"/>
                          </a:solidFill>
                        </a:rPr>
                        <a:t>κινητά</a:t>
                      </a:r>
                      <a:r>
                        <a:rPr lang="el-GR" sz="1200" baseline="0" dirty="0">
                          <a:solidFill>
                            <a:srgbClr val="FF0000"/>
                          </a:solidFill>
                        </a:rPr>
                        <a:t> τηλέφωνα </a:t>
                      </a:r>
                      <a:r>
                        <a:rPr lang="en-US" sz="1200" baseline="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l-GR" sz="1200" baseline="0" dirty="0">
                          <a:solidFill>
                            <a:srgbClr val="FF0000"/>
                          </a:solidFill>
                        </a:rPr>
                        <a:t>2%.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53505"/>
                        </a:buClr>
                        <a:buSzTx/>
                        <a:buFont typeface="Wingdings" pitchFamily="2" charset="2"/>
                        <a:buNone/>
                        <a:tabLst>
                          <a:tab pos="3403600" algn="l"/>
                        </a:tabLst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Online 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έρευνα: </a:t>
                      </a:r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Τυχαία επιλογή με βάση ποσοστώσεις από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online panel </a:t>
                      </a:r>
                      <a:endParaRPr lang="el-G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7568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Χρόνος Διεξαγωγής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buClr>
                          <a:srgbClr val="E53505"/>
                        </a:buClr>
                        <a:buFont typeface="Wingdings" pitchFamily="2" charset="2"/>
                        <a:buNone/>
                        <a:tabLst>
                          <a:tab pos="3403600" algn="l"/>
                        </a:tabLst>
                      </a:pP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16-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2/11/20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1567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Μέγεθος Δείγματος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53505"/>
                        </a:buClr>
                        <a:buSzTx/>
                        <a:buFont typeface="Wingdings" pitchFamily="2" charset="2"/>
                        <a:buNone/>
                        <a:tabLst>
                          <a:tab pos="3403600" algn="l"/>
                        </a:tabLst>
                        <a:defRPr/>
                      </a:pP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1.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άτομα ηλικίας 1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ετών και άνω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962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τηλεφωνικά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656 σε σταθερά και 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306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 σε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κινητά τηλέφωνα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) και 3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online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. Μέγιστο δειγματοληπτικό σφάλμα ±2,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l-G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30265812"/>
                  </a:ext>
                </a:extLst>
              </a:tr>
              <a:tr h="377568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Σταθμίσεις: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Το δείγμα σταθμίσθηκε εκ των υστέρων ως προς το φύλο και την ηλικία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και την ψήφο στις Βουλευτικές 2019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24811249"/>
                  </a:ext>
                </a:extLst>
              </a:tr>
              <a:tr h="458069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Προσωπικό 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field</a:t>
                      </a:r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/Έλεγχοι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Για την τηλεφωνική έρευνα εργάστηκαν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επόπτες και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 err="1">
                          <a:solidFill>
                            <a:schemeClr val="tx1"/>
                          </a:solidFill>
                        </a:rPr>
                        <a:t>συνεντευκτές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. Το 24% των τηλεφωνικών συνεντεύξεων ελέγχθηκαν με τη μέθοδο της συνακρόασης.  Το 100% των συνεντεύξεων ελέγχθηκαν ηλεκτρονικά.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27499809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xmlns="" id="{A4A46F0C-3060-46F7-8800-92445CFCF1D9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>
                <a:spcBef>
                  <a:spcPct val="0"/>
                </a:spcBef>
                <a:defRPr/>
              </a:pPr>
              <a:t>2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99FBB9D-C330-4D6E-ADDE-F3C65BD90659}"/>
              </a:ext>
            </a:extLst>
          </p:cNvPr>
          <p:cNvSpPr/>
          <p:nvPr/>
        </p:nvSpPr>
        <p:spPr>
          <a:xfrm>
            <a:off x="107505" y="5851196"/>
            <a:ext cx="11965159" cy="1209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buClr>
                <a:srgbClr val="C00000"/>
              </a:buClr>
              <a:tabLst>
                <a:tab pos="3403600" algn="l"/>
              </a:tabLst>
              <a:defRPr/>
            </a:pPr>
            <a:r>
              <a:rPr lang="el-GR" sz="105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Η METRON ANALYSIS είναι μέλος της ESOMAR και του ΣΕΔΕΑ και τηρεί τους κώδικες δεοντολογίας και διεξαγωγής ερευνών και επαγγελματικής πρακτικής της ESOMAR και του </a:t>
            </a:r>
            <a:r>
              <a:rPr lang="el-GR" sz="105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ΣΕΔΕΑ</a:t>
            </a:r>
            <a:r>
              <a:rPr lang="el-GR" sz="105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algn="ctr">
              <a:buClr>
                <a:srgbClr val="C00000"/>
              </a:buClr>
              <a:tabLst>
                <a:tab pos="3403600" algn="l"/>
              </a:tabLst>
              <a:defRPr/>
            </a:pPr>
            <a:endParaRPr lang="el-GR" sz="1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Clr>
                <a:srgbClr val="C00000"/>
              </a:buClr>
              <a:tabLst>
                <a:tab pos="3403600" algn="l"/>
              </a:tabLst>
              <a:defRPr/>
            </a:pPr>
            <a:endParaRPr lang="el-GR" sz="1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Clr>
                <a:srgbClr val="C00000"/>
              </a:buClr>
              <a:tabLst>
                <a:tab pos="3403600" algn="l"/>
              </a:tabLst>
              <a:defRPr/>
            </a:pPr>
            <a:endParaRPr lang="el-GR" sz="12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Clr>
                <a:srgbClr val="C00000"/>
              </a:buClr>
              <a:tabLst>
                <a:tab pos="3403600" algn="l"/>
              </a:tabLst>
              <a:defRPr/>
            </a:pPr>
            <a:endParaRPr lang="el-GR" sz="12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Clr>
                <a:srgbClr val="C00000"/>
              </a:buClr>
              <a:tabLst>
                <a:tab pos="3403600" algn="l"/>
              </a:tabLst>
              <a:defRPr/>
            </a:pPr>
            <a:endParaRPr lang="el-GR" sz="12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111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400" dirty="0"/>
              <a:t>Η πορεία της χώρας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1400" i="1" dirty="0"/>
              <a:t>‘Κατά τη γνώμη σας η χώρα μας αυτή την περίοδο κινείται προς τη σωστή ή προς τη λάθος κατεύθυνση;’</a:t>
            </a:r>
            <a:endParaRPr lang="en-US" sz="1400" i="1" dirty="0">
              <a:latin typeface="+mn-lt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03512" y="1334233"/>
          <a:ext cx="8214455" cy="2454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fld id="{DE70D37E-C867-47FE-9F10-9260555C453A}" type="slidenum">
              <a:rPr>
                <a:solidFill>
                  <a:srgbClr val="4E5B6F"/>
                </a:solidFill>
              </a:rPr>
              <a:pPr>
                <a:spcBef>
                  <a:spcPct val="0"/>
                </a:spcBef>
                <a:defRPr/>
              </a:pPr>
              <a:t>3</a:t>
            </a:fld>
            <a:endParaRPr dirty="0">
              <a:solidFill>
                <a:srgbClr val="4E5B6F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xmlns="" id="{C14F3548-9EB9-441E-977A-6276A834754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88366" y="3933056"/>
          <a:ext cx="8229601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27356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xmlns="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775520" y="1412776"/>
          <a:ext cx="8005867" cy="48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xmlns="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976996" cy="1080120"/>
          </a:xfrm>
        </p:spPr>
        <p:txBody>
          <a:bodyPr/>
          <a:lstStyle/>
          <a:p>
            <a:r>
              <a:rPr lang="el-GR" sz="2400" dirty="0"/>
              <a:t>Σημαντικότερο πρόβλημα της χώρας</a:t>
            </a:r>
            <a:r>
              <a:rPr lang="el-GR" sz="4000" dirty="0"/>
              <a:t/>
            </a:r>
            <a:br>
              <a:rPr lang="el-GR" sz="4000" dirty="0"/>
            </a:br>
            <a:r>
              <a:rPr lang="el-GR" sz="1400" i="1" dirty="0"/>
              <a:t>‘Ποιο νομίζετε ότι  είναι το σημαντικότερο πρόβλημα που αντιμετωπίζει σήμερα η χώρα μας;’</a:t>
            </a:r>
            <a:br>
              <a:rPr lang="el-GR" sz="1400" i="1" dirty="0"/>
            </a:br>
            <a:r>
              <a:rPr lang="el-GR" sz="1400" u="sng" dirty="0"/>
              <a:t>αυθόρμητες αναφορές – 5 πρώτα σημαντικότερα προβλήματα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xmlns="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>
                <a:spcBef>
                  <a:spcPct val="0"/>
                </a:spcBef>
                <a:defRPr/>
              </a:pPr>
              <a:t>4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CA452A8-C467-42A7-A332-0B9A35201F74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74531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400" dirty="0"/>
              <a:t>Αξιολόγηση Κυβέρνησης</a:t>
            </a:r>
            <a:r>
              <a:rPr lang="en-GB" sz="2400" dirty="0"/>
              <a:t> </a:t>
            </a:r>
            <a:r>
              <a:rPr lang="el-GR" sz="2400" dirty="0"/>
              <a:t>και </a:t>
            </a:r>
            <a:r>
              <a:rPr lang="el-GR" sz="2400" dirty="0" err="1"/>
              <a:t>Αξ</a:t>
            </a:r>
            <a:r>
              <a:rPr lang="el-GR" sz="2400" dirty="0"/>
              <a:t>. Αντιπολίτευσης</a:t>
            </a:r>
            <a:br>
              <a:rPr lang="el-GR" sz="2400" dirty="0"/>
            </a:br>
            <a:r>
              <a:rPr lang="el-GR" sz="1400" i="1" dirty="0"/>
              <a:t>‘Ποια είναι η εντύπωση σας για το έργο της Κυβέρνησης συνολικά, θετική ή αρνητική; Και ποια για την </a:t>
            </a:r>
            <a:r>
              <a:rPr lang="el-GR" sz="1400" i="1" dirty="0" err="1"/>
              <a:t>Αξ</a:t>
            </a:r>
            <a:r>
              <a:rPr lang="el-GR" sz="1400" i="1" dirty="0"/>
              <a:t>. Αντιπολίτευση του ΣΥΡΙΖΑ’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012723" y="1348358"/>
          <a:ext cx="9989573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fld id="{DE70D37E-C867-47FE-9F10-9260555C453A}" type="slidenum">
              <a:rPr>
                <a:solidFill>
                  <a:srgbClr val="4E5B6F"/>
                </a:solidFill>
              </a:rPr>
              <a:pPr>
                <a:spcBef>
                  <a:spcPct val="0"/>
                </a:spcBef>
                <a:defRPr/>
              </a:pPr>
              <a:t>5</a:t>
            </a:fld>
            <a:endParaRPr dirty="0">
              <a:solidFill>
                <a:srgbClr val="4E5B6F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xmlns="" id="{34EF550A-4C47-4ED5-A12D-C7C4CB9FDAE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2723" y="3904828"/>
          <a:ext cx="9989573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08668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361040" cy="1080120"/>
          </a:xfrm>
        </p:spPr>
        <p:txBody>
          <a:bodyPr>
            <a:normAutofit fontScale="90000"/>
          </a:bodyPr>
          <a:lstStyle/>
          <a:p>
            <a:r>
              <a:rPr lang="el-GR" sz="2700" dirty="0"/>
              <a:t>Αξιολόγηση Πρωθυπουργού</a:t>
            </a:r>
            <a:r>
              <a:rPr lang="en-GB" sz="2700" dirty="0"/>
              <a:t> </a:t>
            </a:r>
            <a:r>
              <a:rPr lang="el-GR" sz="2700" dirty="0"/>
              <a:t>και Αρχηγού </a:t>
            </a:r>
            <a:r>
              <a:rPr lang="el-GR" sz="2700" dirty="0" err="1"/>
              <a:t>Αξ</a:t>
            </a:r>
            <a:r>
              <a:rPr lang="el-GR" sz="2700" dirty="0"/>
              <a:t>. Αντιπολίτευσης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1400" i="1" dirty="0"/>
              <a:t>‘Ποια είναι η γνώμη σας για τον τρόπο με τον οποίο ασκεί τα καθήκοντά του μέχρι στιγμής ο Πρωθυπουργός κ. Μητσοτάκης; Και ποια είναι η γνώμη σας για τον τρόπο με τον οποίο ασκεί τα καθήκοντά του μέχρι στιγμής ο αρχηγός της Αξιωματικής Αντιπολίτευσης κ. Τσίπρας; Θετική ή αρνητική;’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012723" y="1348358"/>
          <a:ext cx="9989573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fld id="{DE70D37E-C867-47FE-9F10-9260555C453A}" type="slidenum">
              <a:rPr>
                <a:solidFill>
                  <a:srgbClr val="4E5B6F"/>
                </a:solidFill>
              </a:rPr>
              <a:pPr>
                <a:spcBef>
                  <a:spcPct val="0"/>
                </a:spcBef>
                <a:defRPr/>
              </a:pPr>
              <a:t>6</a:t>
            </a:fld>
            <a:endParaRPr dirty="0">
              <a:solidFill>
                <a:srgbClr val="4E5B6F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  <p:graphicFrame>
        <p:nvGraphicFramePr>
          <p:cNvPr id="12" name="Content Placeholder 8">
            <a:extLst>
              <a:ext uri="{FF2B5EF4-FFF2-40B4-BE49-F238E27FC236}">
                <a16:creationId xmlns:a16="http://schemas.microsoft.com/office/drawing/2014/main" xmlns="" id="{C14F3548-9EB9-441E-977A-6276A834754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2723" y="3904828"/>
          <a:ext cx="9989573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75467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fld id="{DE70D37E-C867-47FE-9F10-9260555C453A}" type="slidenum">
              <a:rPr>
                <a:solidFill>
                  <a:srgbClr val="4E5B6F"/>
                </a:solidFill>
              </a:rPr>
              <a:pPr>
                <a:spcBef>
                  <a:spcPct val="0"/>
                </a:spcBef>
                <a:defRPr/>
              </a:pPr>
              <a:t>7</a:t>
            </a:fld>
            <a:endParaRPr dirty="0">
              <a:solidFill>
                <a:srgbClr val="4E5B6F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82C21723-2943-4786-B14C-A0BD36FF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8" y="44624"/>
            <a:ext cx="9217024" cy="1080120"/>
          </a:xfrm>
        </p:spPr>
        <p:txBody>
          <a:bodyPr>
            <a:normAutofit/>
          </a:bodyPr>
          <a:lstStyle/>
          <a:p>
            <a:r>
              <a:rPr lang="el-GR" dirty="0"/>
              <a:t>Οι 4 υψηλότερες και οι 4 χαμηλότερες επιδόσεις της Κυβέρνησης</a:t>
            </a:r>
            <a:endParaRPr lang="en-GB" dirty="0"/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xmlns="" id="{07F27952-B341-6171-4328-1FD1CAA1BDCB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625" y="1600200"/>
          <a:ext cx="5384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3EB6209-1AF9-87BE-C9D8-A547BA57F8BD}"/>
              </a:ext>
            </a:extLst>
          </p:cNvPr>
          <p:cNvSpPr txBox="1"/>
          <p:nvPr/>
        </p:nvSpPr>
        <p:spPr>
          <a:xfrm>
            <a:off x="515379" y="5816743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63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296AC86-0A24-244F-C18F-AAA4F09EE8DB}"/>
              </a:ext>
            </a:extLst>
          </p:cNvPr>
          <p:cNvSpPr txBox="1"/>
          <p:nvPr/>
        </p:nvSpPr>
        <p:spPr>
          <a:xfrm>
            <a:off x="257472" y="6221025"/>
            <a:ext cx="11593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>
                <a:solidFill>
                  <a:prstClr val="black"/>
                </a:solidFill>
              </a:rPr>
              <a:t>Ισοζύγιο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60E6287-83EA-C923-1DDC-22B35A775951}"/>
              </a:ext>
            </a:extLst>
          </p:cNvPr>
          <p:cNvSpPr txBox="1"/>
          <p:nvPr/>
        </p:nvSpPr>
        <p:spPr>
          <a:xfrm>
            <a:off x="1796158" y="5816744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46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EBE628F-CBC8-AE49-0180-E4EFEB0362DA}"/>
              </a:ext>
            </a:extLst>
          </p:cNvPr>
          <p:cNvSpPr txBox="1"/>
          <p:nvPr/>
        </p:nvSpPr>
        <p:spPr>
          <a:xfrm>
            <a:off x="3143672" y="5785605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43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661764F-4849-E3C1-FCAA-0039CDF9BCE4}"/>
              </a:ext>
            </a:extLst>
          </p:cNvPr>
          <p:cNvSpPr txBox="1"/>
          <p:nvPr/>
        </p:nvSpPr>
        <p:spPr>
          <a:xfrm>
            <a:off x="4511824" y="5774701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23</a:t>
            </a:r>
          </a:p>
        </p:txBody>
      </p:sp>
      <p:graphicFrame>
        <p:nvGraphicFramePr>
          <p:cNvPr id="14" name="Content Placeholder 7">
            <a:extLst>
              <a:ext uri="{FF2B5EF4-FFF2-40B4-BE49-F238E27FC236}">
                <a16:creationId xmlns:a16="http://schemas.microsoft.com/office/drawing/2014/main" xmlns="" id="{B83C4CBE-9049-08BA-7476-4F84CCE8A6F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836722" y="1600200"/>
          <a:ext cx="6014038" cy="4544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9D400B4-9964-66F3-3A61-3DCBFCAF6925}"/>
              </a:ext>
            </a:extLst>
          </p:cNvPr>
          <p:cNvSpPr txBox="1"/>
          <p:nvPr/>
        </p:nvSpPr>
        <p:spPr>
          <a:xfrm>
            <a:off x="6411920" y="5758096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-</a:t>
            </a:r>
            <a:r>
              <a:rPr lang="el-G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36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5DC5996-39CB-BA15-BD9C-DF53436EB4DE}"/>
              </a:ext>
            </a:extLst>
          </p:cNvPr>
          <p:cNvSpPr txBox="1"/>
          <p:nvPr/>
        </p:nvSpPr>
        <p:spPr>
          <a:xfrm>
            <a:off x="7838567" y="5758095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-</a:t>
            </a:r>
            <a:r>
              <a:rPr lang="el-G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37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6DC0D71-6121-A140-4276-14F30D6480FF}"/>
              </a:ext>
            </a:extLst>
          </p:cNvPr>
          <p:cNvSpPr txBox="1"/>
          <p:nvPr/>
        </p:nvSpPr>
        <p:spPr>
          <a:xfrm>
            <a:off x="9381134" y="5758542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-</a:t>
            </a:r>
            <a:r>
              <a:rPr lang="el-G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44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63E8184-7AAB-7087-AFC2-F64358FD95BD}"/>
              </a:ext>
            </a:extLst>
          </p:cNvPr>
          <p:cNvSpPr txBox="1"/>
          <p:nvPr/>
        </p:nvSpPr>
        <p:spPr>
          <a:xfrm>
            <a:off x="10779042" y="5718341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-</a:t>
            </a:r>
            <a:r>
              <a:rPr lang="el-G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49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7C5EA697-3ECD-3DBE-CD36-5B7F55BA4470}"/>
              </a:ext>
            </a:extLst>
          </p:cNvPr>
          <p:cNvCxnSpPr/>
          <p:nvPr/>
        </p:nvCxnSpPr>
        <p:spPr>
          <a:xfrm>
            <a:off x="5663952" y="1412776"/>
            <a:ext cx="72008" cy="462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9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dirty="0"/>
              <a:t>Αυτοδύναμες ή Κυβερνήσεις συνεργασίας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1400" i="1" dirty="0"/>
              <a:t>‘Είστε υπέρ των αυτοδύναμων Κυβερνήσεων ή υπέρ των Κυβερνήσεων συνεργασίας;’</a:t>
            </a:r>
            <a:endParaRPr lang="en-US" sz="1400" i="1" dirty="0">
              <a:latin typeface="+mn-lt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="" xmlns:a16="http://schemas.microsoft.com/office/drawing/2014/main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643335" y="1361073"/>
          <a:ext cx="9148490" cy="2411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fld id="{DE70D37E-C867-47FE-9F10-9260555C453A}" type="slidenum">
              <a:rPr>
                <a:solidFill>
                  <a:srgbClr val="4E5B6F"/>
                </a:solidFill>
              </a:rPr>
              <a:pPr>
                <a:spcBef>
                  <a:spcPct val="0"/>
                </a:spcBef>
                <a:defRPr/>
              </a:pPr>
              <a:t>8</a:t>
            </a:fld>
            <a:endParaRPr dirty="0">
              <a:solidFill>
                <a:srgbClr val="4E5B6F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  <p:graphicFrame>
        <p:nvGraphicFramePr>
          <p:cNvPr id="12" name="Content Placeholder 8">
            <a:extLst>
              <a:ext uri="{FF2B5EF4-FFF2-40B4-BE49-F238E27FC236}">
                <a16:creationId xmlns="" xmlns:a16="http://schemas.microsoft.com/office/drawing/2014/main" id="{C14F3548-9EB9-441E-977A-6276A834754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643335" y="3936406"/>
          <a:ext cx="9148490" cy="2235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28633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xmlns="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9713" y="1484313"/>
          <a:ext cx="11832951" cy="381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xmlns="" id="{87305AE5-0B64-4364-AB7C-4B6111FB6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Πρόθεση ψήφου στις Βουλευτικές εκλογές</a:t>
            </a:r>
            <a:br>
              <a:rPr lang="el-GR" dirty="0"/>
            </a:br>
            <a:r>
              <a:rPr lang="el-GR" sz="1400" i="1" dirty="0"/>
              <a:t>‘Και αν είχαμε την επόμενη Κυριακή Βουλευτικές εκλογές τι θα ψηφίζατε;’</a:t>
            </a:r>
            <a:endParaRPr lang="el-GR" sz="1400" dirty="0"/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xmlns="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>
                <a:spcBef>
                  <a:spcPct val="0"/>
                </a:spcBef>
                <a:defRPr/>
              </a:pPr>
              <a:t>9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B55B144-914E-4C85-8547-1FD2694785C0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b="1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</a:rPr>
              <a:t>%</a:t>
            </a: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xmlns="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784" y="5373216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xmlns="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039" y="5373216"/>
            <a:ext cx="465857" cy="46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xmlns="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830139" y="5421471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xmlns="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951" y="5445224"/>
            <a:ext cx="479049" cy="3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9F38AF6-A2BC-4567-B843-D413AEE0B0B9}"/>
              </a:ext>
            </a:extLst>
          </p:cNvPr>
          <p:cNvSpPr txBox="1"/>
          <p:nvPr/>
        </p:nvSpPr>
        <p:spPr>
          <a:xfrm>
            <a:off x="11280576" y="539320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prstClr val="black"/>
                </a:solidFill>
              </a:rPr>
              <a:t>ΔΑ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F0B828E2-81B1-4778-994B-D87B9F4C84EA}"/>
              </a:ext>
            </a:extLst>
          </p:cNvPr>
          <p:cNvSpPr txBox="1"/>
          <p:nvPr/>
        </p:nvSpPr>
        <p:spPr>
          <a:xfrm>
            <a:off x="10200456" y="537321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prstClr val="black"/>
                </a:solidFill>
              </a:rPr>
              <a:t>Αναποφάσιστοι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05F41191-0A18-4219-A68C-729D344D0018}"/>
              </a:ext>
            </a:extLst>
          </p:cNvPr>
          <p:cNvSpPr txBox="1"/>
          <p:nvPr/>
        </p:nvSpPr>
        <p:spPr>
          <a:xfrm>
            <a:off x="8328248" y="5340383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prstClr val="black"/>
                </a:solidFill>
              </a:rPr>
              <a:t>Άκυρο-Λευκό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19C82CF2-3B35-47BE-97F9-01608723DE47}"/>
              </a:ext>
            </a:extLst>
          </p:cNvPr>
          <p:cNvSpPr txBox="1"/>
          <p:nvPr/>
        </p:nvSpPr>
        <p:spPr>
          <a:xfrm>
            <a:off x="9264352" y="5367062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solidFill>
                  <a:prstClr val="black"/>
                </a:solidFill>
              </a:rPr>
              <a:t>Δε θα ψηφίσουν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68ABE4C-94A0-41C6-A245-84C8844C487B}"/>
              </a:ext>
            </a:extLst>
          </p:cNvPr>
          <p:cNvSpPr txBox="1"/>
          <p:nvPr/>
        </p:nvSpPr>
        <p:spPr>
          <a:xfrm>
            <a:off x="7392144" y="544522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prstClr val="black"/>
                </a:solidFill>
              </a:rPr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xmlns="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5445224"/>
            <a:ext cx="689770" cy="307095"/>
          </a:xfrm>
          <a:prstGeom prst="rect">
            <a:avLst/>
          </a:prstGeom>
        </p:spPr>
      </p:pic>
      <p:sp>
        <p:nvSpPr>
          <p:cNvPr id="44" name="TextBox 6">
            <a:extLst>
              <a:ext uri="{FF2B5EF4-FFF2-40B4-BE49-F238E27FC236}">
                <a16:creationId xmlns:a16="http://schemas.microsoft.com/office/drawing/2014/main" xmlns="" id="{1B99E76B-0B10-45B7-8264-4AAD17519A3D}"/>
              </a:ext>
            </a:extLst>
          </p:cNvPr>
          <p:cNvSpPr txBox="1"/>
          <p:nvPr/>
        </p:nvSpPr>
        <p:spPr>
          <a:xfrm>
            <a:off x="791542" y="2135011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>
                <a:solidFill>
                  <a:prstClr val="black"/>
                </a:solidFill>
              </a:rPr>
              <a:t>29,3</a:t>
            </a:r>
          </a:p>
        </p:txBody>
      </p:sp>
      <p:sp>
        <p:nvSpPr>
          <p:cNvPr id="48" name="TextBox 6">
            <a:extLst>
              <a:ext uri="{FF2B5EF4-FFF2-40B4-BE49-F238E27FC236}">
                <a16:creationId xmlns:a16="http://schemas.microsoft.com/office/drawing/2014/main" xmlns="" id="{5C0C3A83-5091-4050-9922-A40B4951D712}"/>
              </a:ext>
            </a:extLst>
          </p:cNvPr>
          <p:cNvSpPr txBox="1"/>
          <p:nvPr/>
        </p:nvSpPr>
        <p:spPr>
          <a:xfrm>
            <a:off x="5591944" y="2143889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>
                <a:solidFill>
                  <a:prstClr val="black"/>
                </a:solidFill>
              </a:rPr>
              <a:t>3,2</a:t>
            </a:r>
          </a:p>
        </p:txBody>
      </p:sp>
      <p:sp>
        <p:nvSpPr>
          <p:cNvPr id="50" name="TextBox 6">
            <a:extLst>
              <a:ext uri="{FF2B5EF4-FFF2-40B4-BE49-F238E27FC236}">
                <a16:creationId xmlns:a16="http://schemas.microsoft.com/office/drawing/2014/main" xmlns="" id="{7A4565B7-DCB4-4209-B61E-5D8E753815EC}"/>
              </a:ext>
            </a:extLst>
          </p:cNvPr>
          <p:cNvSpPr txBox="1"/>
          <p:nvPr/>
        </p:nvSpPr>
        <p:spPr>
          <a:xfrm>
            <a:off x="1679575" y="2132856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>
                <a:solidFill>
                  <a:prstClr val="black"/>
                </a:solidFill>
              </a:rPr>
              <a:t>20,7</a:t>
            </a:r>
          </a:p>
        </p:txBody>
      </p:sp>
      <p:sp>
        <p:nvSpPr>
          <p:cNvPr id="52" name="TextBox 6">
            <a:extLst>
              <a:ext uri="{FF2B5EF4-FFF2-40B4-BE49-F238E27FC236}">
                <a16:creationId xmlns:a16="http://schemas.microsoft.com/office/drawing/2014/main" xmlns="" id="{0B286BB8-EE3C-429C-9AAF-6C67870AFB3A}"/>
              </a:ext>
            </a:extLst>
          </p:cNvPr>
          <p:cNvSpPr txBox="1"/>
          <p:nvPr/>
        </p:nvSpPr>
        <p:spPr>
          <a:xfrm>
            <a:off x="2687687" y="2135010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>
                <a:solidFill>
                  <a:prstClr val="black"/>
                </a:solidFill>
              </a:rPr>
              <a:t>11</a:t>
            </a:r>
            <a:r>
              <a:rPr lang="en-US" sz="1200" b="1" dirty="0">
                <a:solidFill>
                  <a:prstClr val="black"/>
                </a:solidFill>
              </a:rPr>
              <a:t>,</a:t>
            </a:r>
            <a:r>
              <a:rPr lang="el-GR" sz="1200" b="1" dirty="0">
                <a:solidFill>
                  <a:prstClr val="black"/>
                </a:solidFill>
              </a:rPr>
              <a:t>9</a:t>
            </a:r>
          </a:p>
        </p:txBody>
      </p:sp>
      <p:sp>
        <p:nvSpPr>
          <p:cNvPr id="54" name="TextBox 6">
            <a:extLst>
              <a:ext uri="{FF2B5EF4-FFF2-40B4-BE49-F238E27FC236}">
                <a16:creationId xmlns:a16="http://schemas.microsoft.com/office/drawing/2014/main" xmlns="" id="{92082899-E609-4EFB-AB34-9BE9D6B476FD}"/>
              </a:ext>
            </a:extLst>
          </p:cNvPr>
          <p:cNvSpPr txBox="1"/>
          <p:nvPr/>
        </p:nvSpPr>
        <p:spPr>
          <a:xfrm>
            <a:off x="3647728" y="2135010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>
                <a:solidFill>
                  <a:prstClr val="black"/>
                </a:solidFill>
              </a:rPr>
              <a:t>4,8</a:t>
            </a:r>
          </a:p>
        </p:txBody>
      </p:sp>
      <p:sp>
        <p:nvSpPr>
          <p:cNvPr id="56" name="TextBox 6">
            <a:extLst>
              <a:ext uri="{FF2B5EF4-FFF2-40B4-BE49-F238E27FC236}">
                <a16:creationId xmlns:a16="http://schemas.microsoft.com/office/drawing/2014/main" xmlns="" id="{38C69CE4-5252-41A1-BED2-F14453D34D7C}"/>
              </a:ext>
            </a:extLst>
          </p:cNvPr>
          <p:cNvSpPr txBox="1"/>
          <p:nvPr/>
        </p:nvSpPr>
        <p:spPr>
          <a:xfrm>
            <a:off x="4583832" y="2132856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>
                <a:solidFill>
                  <a:prstClr val="black"/>
                </a:solidFill>
              </a:rPr>
              <a:t>3,4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88D7EE55-2564-429F-BA9B-162F5D9F72E5}"/>
              </a:ext>
            </a:extLst>
          </p:cNvPr>
          <p:cNvSpPr txBox="1"/>
          <p:nvPr/>
        </p:nvSpPr>
        <p:spPr>
          <a:xfrm>
            <a:off x="10539720" y="3615407"/>
            <a:ext cx="131692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l-GR" sz="1200" b="1" dirty="0">
                <a:solidFill>
                  <a:prstClr val="black"/>
                </a:solidFill>
              </a:rPr>
              <a:t>Αδιευκρίνιστη ψήφος: 12,</a:t>
            </a:r>
            <a:r>
              <a:rPr lang="en-US" sz="1200" b="1" dirty="0">
                <a:solidFill>
                  <a:prstClr val="black"/>
                </a:solidFill>
              </a:rPr>
              <a:t>4</a:t>
            </a:r>
            <a:endParaRPr lang="el-GR" sz="1200" b="1" dirty="0">
              <a:solidFill>
                <a:prstClr val="black"/>
              </a:solidFill>
            </a:endParaRPr>
          </a:p>
        </p:txBody>
      </p:sp>
      <p:sp>
        <p:nvSpPr>
          <p:cNvPr id="27" name="TextBox 6">
            <a:extLst>
              <a:ext uri="{FF2B5EF4-FFF2-40B4-BE49-F238E27FC236}">
                <a16:creationId xmlns:a16="http://schemas.microsoft.com/office/drawing/2014/main" xmlns="" id="{46FBDC84-C60B-4581-A1B7-0D347F311C4C}"/>
              </a:ext>
            </a:extLst>
          </p:cNvPr>
          <p:cNvSpPr txBox="1"/>
          <p:nvPr/>
        </p:nvSpPr>
        <p:spPr>
          <a:xfrm>
            <a:off x="6504111" y="2143889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>
                <a:solidFill>
                  <a:prstClr val="black"/>
                </a:solidFill>
              </a:rPr>
              <a:t>2,7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A04A14F7-0C78-118A-1171-6E4879A97F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92" y="5408372"/>
            <a:ext cx="612804" cy="344265"/>
          </a:xfrm>
          <a:prstGeom prst="rect">
            <a:avLst/>
          </a:prstGeom>
        </p:spPr>
      </p:pic>
      <p:pic>
        <p:nvPicPr>
          <p:cNvPr id="16" name="Εικόνα 7">
            <a:extLst>
              <a:ext uri="{FF2B5EF4-FFF2-40B4-BE49-F238E27FC236}">
                <a16:creationId xmlns:a16="http://schemas.microsoft.com/office/drawing/2014/main" xmlns="" id="{2892FE80-5A34-6ED7-478B-6AB90C6E1D42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425906" y="5398674"/>
            <a:ext cx="822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97170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C00000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C00000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Office PowerPoint</Application>
  <PresentationFormat>Widescreen</PresentationFormat>
  <Paragraphs>118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</vt:lpstr>
      <vt:lpstr>1_Office Theme</vt:lpstr>
      <vt:lpstr>2_Office Theme</vt:lpstr>
      <vt:lpstr>συνδρομητική έρευνα</vt:lpstr>
      <vt:lpstr>Η ταυτότητα της έρευνας</vt:lpstr>
      <vt:lpstr>Η πορεία της χώρας ‘Κατά τη γνώμη σας η χώρα μας αυτή την περίοδο κινείται προς τη σωστή ή προς τη λάθος κατεύθυνση;’</vt:lpstr>
      <vt:lpstr>Σημαντικότερο πρόβλημα της χώρας ‘Ποιο νομίζετε ότι  είναι το σημαντικότερο πρόβλημα που αντιμετωπίζει σήμερα η χώρα μας;’ αυθόρμητες αναφορές – 5 πρώτα σημαντικότερα προβλήματα</vt:lpstr>
      <vt:lpstr>Αξιολόγηση Κυβέρνησης και Αξ. Αντιπολίτευσης ‘Ποια είναι η εντύπωση σας για το έργο της Κυβέρνησης συνολικά, θετική ή αρνητική; Και ποια για την Αξ. Αντιπολίτευση του ΣΥΡΙΖΑ’</vt:lpstr>
      <vt:lpstr>Αξιολόγηση Πρωθυπουργού και Αρχηγού Αξ. Αντιπολίτευσης ‘Ποια είναι η γνώμη σας για τον τρόπο με τον οποίο ασκεί τα καθήκοντά του μέχρι στιγμής ο Πρωθυπουργός κ. Μητσοτάκης; Και ποια είναι η γνώμη σας για τον τρόπο με τον οποίο ασκεί τα καθήκοντά του μέχρι στιγμής ο αρχηγός της Αξιωματικής Αντιπολίτευσης κ. Τσίπρας; Θετική ή αρνητική;’</vt:lpstr>
      <vt:lpstr>Οι 4 υψηλότερες και οι 4 χαμηλότερες επιδόσεις της Κυβέρνησης</vt:lpstr>
      <vt:lpstr>Αυτοδύναμες ή Κυβερνήσεις συνεργασίας ‘Είστε υπέρ των αυτοδύναμων Κυβερνήσεων ή υπέρ των Κυβερνήσεων συνεργασίας;’</vt:lpstr>
      <vt:lpstr>Πρόθεση ψήφου στις Βουλευτικές εκλογές ‘Και αν είχαμε την επόμενη Κυριακή Βουλευτικές εκλογές τι θα ψηφίζατε;’</vt:lpstr>
      <vt:lpstr>Εκτίμηση ψήφου</vt:lpstr>
      <vt:lpstr>Παράσταση νίκης ‘Ανεξάρτητα από το τι θα ψηφίσετε ποιο κόμμα νομίζετε ότι θα έρθει πρώτο στις Βουλευτικές εκλογές;’ (αυθόρμητη αναφορά)</vt:lpstr>
      <vt:lpstr>Καταλληλότερος Πρωθυπουργός ‘Μεταξύ των πολιτικών αρχηγών ποιος νομίζετε ότι είναι καταλληλότερος για πρωθυπουργός της χώρας;’  αυθόρμητα</vt:lpstr>
      <vt:lpstr>συνδρομητική έρευνα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συνδρομητική έρευνα</dc:title>
  <dc:creator>Κατερίνα Ζάννη</dc:creator>
  <cp:lastModifiedBy>Κατερίνα Ζάννη</cp:lastModifiedBy>
  <cp:revision>3</cp:revision>
  <dcterms:created xsi:type="dcterms:W3CDTF">2022-11-24T14:18:07Z</dcterms:created>
  <dcterms:modified xsi:type="dcterms:W3CDTF">2022-11-24T15:30:27Z</dcterms:modified>
</cp:coreProperties>
</file>